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8" r:id="rId4"/>
    <p:sldId id="257" r:id="rId5"/>
    <p:sldId id="284" r:id="rId6"/>
    <p:sldId id="259" r:id="rId7"/>
    <p:sldId id="268" r:id="rId8"/>
    <p:sldId id="273" r:id="rId9"/>
    <p:sldId id="274" r:id="rId10"/>
    <p:sldId id="263" r:id="rId11"/>
    <p:sldId id="260" r:id="rId12"/>
    <p:sldId id="267" r:id="rId13"/>
    <p:sldId id="262" r:id="rId14"/>
    <p:sldId id="285" r:id="rId15"/>
    <p:sldId id="286" r:id="rId16"/>
    <p:sldId id="287" r:id="rId17"/>
    <p:sldId id="288" r:id="rId18"/>
    <p:sldId id="269" r:id="rId19"/>
    <p:sldId id="270" r:id="rId20"/>
    <p:sldId id="276" r:id="rId21"/>
    <p:sldId id="277" r:id="rId22"/>
    <p:sldId id="278" r:id="rId23"/>
  </p:sldIdLst>
  <p:sldSz cx="18288000" cy="10287000"/>
  <p:notesSz cx="6858000" cy="9144000"/>
  <p:embeddedFontLst>
    <p:embeddedFont>
      <p:font typeface="Clear Sans Bold" panose="020B0803030202020304"/>
      <p:bold r:id="rId27"/>
    </p:embeddedFont>
    <p:embeddedFont>
      <p:font typeface="Clear Sans" panose="020B0503030202020304"/>
      <p:regular r:id="rId28"/>
    </p:embeddedFont>
    <p:embeddedFont>
      <p:font typeface="Clear Sans Medium" panose="020B0603030202020304"/>
      <p:regular r:id="rId29"/>
    </p:embeddedFont>
    <p:embeddedFont>
      <p:font typeface="Calibri" panose="020F050202020403020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3" Type="http://schemas.openxmlformats.org/officeDocument/2006/relationships/font" Target="fonts/font7.fntdata"/><Relationship Id="rId32" Type="http://schemas.openxmlformats.org/officeDocument/2006/relationships/font" Target="fonts/font6.fntdata"/><Relationship Id="rId31" Type="http://schemas.openxmlformats.org/officeDocument/2006/relationships/font" Target="fonts/font5.fntdata"/><Relationship Id="rId30" Type="http://schemas.openxmlformats.org/officeDocument/2006/relationships/font" Target="fonts/font4.fntdata"/><Relationship Id="rId3" Type="http://schemas.openxmlformats.org/officeDocument/2006/relationships/slide" Target="slides/slide1.xml"/><Relationship Id="rId29" Type="http://schemas.openxmlformats.org/officeDocument/2006/relationships/font" Target="fonts/font3.fntdata"/><Relationship Id="rId28" Type="http://schemas.openxmlformats.org/officeDocument/2006/relationships/font" Target="fonts/font2.fntdata"/><Relationship Id="rId27" Type="http://schemas.openxmlformats.org/officeDocument/2006/relationships/font" Target="fonts/font1.fntdata"/><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GIF>
</file>

<file path=ppt/media/image2.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4.GIF"/></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t="-9259" b="-9259"/>
            </a:stretch>
          </a:blipFill>
        </p:spPr>
      </p:sp>
      <p:sp>
        <p:nvSpPr>
          <p:cNvPr id="4" name="TextBox 4"/>
          <p:cNvSpPr txBox="1"/>
          <p:nvPr/>
        </p:nvSpPr>
        <p:spPr>
          <a:xfrm>
            <a:off x="914400" y="876300"/>
            <a:ext cx="8995410" cy="6463030"/>
          </a:xfrm>
          <a:prstGeom prst="rect">
            <a:avLst/>
          </a:prstGeom>
        </p:spPr>
        <p:txBody>
          <a:bodyPr lIns="0" tIns="0" rIns="0" bIns="0" rtlCol="0" anchor="t">
            <a:spAutoFit/>
          </a:bodyPr>
          <a:lstStyle/>
          <a:p>
            <a:pPr>
              <a:lnSpc>
                <a:spcPts val="16800"/>
              </a:lnSpc>
            </a:pPr>
            <a:r>
              <a:rPr lang="en-IN" sz="16000" b="1">
                <a:solidFill>
                  <a:schemeClr val="bg1"/>
                </a:solidFill>
                <a:sym typeface="+mn-ea"/>
              </a:rPr>
              <a:t>Capstone Project Phase-II</a:t>
            </a:r>
            <a:endParaRPr lang="en-IN" altLang="en-US" sz="2800" b="1">
              <a:solidFill>
                <a:srgbClr val="FFFFFF"/>
              </a:solidFill>
              <a:latin typeface="Clear Sans Bold" panose="020B0803030202020304"/>
            </a:endParaRPr>
          </a:p>
        </p:txBody>
      </p:sp>
      <p:sp>
        <p:nvSpPr>
          <p:cNvPr id="3" name="Text Box 2"/>
          <p:cNvSpPr txBox="1"/>
          <p:nvPr/>
        </p:nvSpPr>
        <p:spPr>
          <a:xfrm>
            <a:off x="1066165" y="7241540"/>
            <a:ext cx="3429635" cy="953135"/>
          </a:xfrm>
          <a:prstGeom prst="rect">
            <a:avLst/>
          </a:prstGeom>
          <a:noFill/>
        </p:spPr>
        <p:txBody>
          <a:bodyPr wrap="square" rtlCol="0">
            <a:spAutoFit/>
          </a:bodyPr>
          <a:p>
            <a:r>
              <a:rPr lang="en-IN" altLang="en-US" sz="2800" b="1">
                <a:solidFill>
                  <a:schemeClr val="bg1"/>
                </a:solidFill>
              </a:rPr>
              <a:t>Date:02-05-2024</a:t>
            </a:r>
            <a:endParaRPr lang="en-IN" altLang="en-US" sz="2800" b="1">
              <a:solidFill>
                <a:schemeClr val="bg1"/>
              </a:solidFill>
            </a:endParaRPr>
          </a:p>
          <a:p>
            <a:r>
              <a:rPr lang="en-IN" altLang="en-US" sz="2800" b="1">
                <a:solidFill>
                  <a:schemeClr val="bg1"/>
                </a:solidFill>
              </a:rPr>
              <a:t>Venue:8003</a:t>
            </a:r>
            <a:endParaRPr lang="en-IN" altLang="en-US" sz="2800"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0">
            <a:off x="573405" y="4991166"/>
            <a:ext cx="4047490" cy="4917375"/>
            <a:chOff x="-430548" y="1095671"/>
            <a:chExt cx="3531999" cy="6556482"/>
          </a:xfrm>
        </p:grpSpPr>
        <p:sp>
          <p:nvSpPr>
            <p:cNvPr id="4" name="TextBox 4"/>
            <p:cNvSpPr txBox="1"/>
            <p:nvPr/>
          </p:nvSpPr>
          <p:spPr>
            <a:xfrm>
              <a:off x="-430548" y="2235194"/>
              <a:ext cx="3531999" cy="5416959"/>
            </a:xfrm>
            <a:prstGeom prst="rect">
              <a:avLst/>
            </a:prstGeom>
          </p:spPr>
          <p:txBody>
            <a:bodyPr wrap="square" lIns="0" tIns="0" rIns="0" bIns="0" rtlCol="0" anchor="t">
              <a:spAutoFit/>
            </a:bodyPr>
            <a:lstStyle/>
            <a:p>
              <a:pPr marL="1028700" lvl="1" indent="-342900" algn="just">
                <a:buClr>
                  <a:srgbClr val="212121"/>
                </a:buClr>
                <a:buFont typeface="Arial" panose="020B0604020202020204" pitchFamily="34" charset="0"/>
                <a:buChar char="•"/>
              </a:pPr>
              <a:r>
                <a:rPr lang="en-US" sz="2400">
                  <a:solidFill>
                    <a:schemeClr val="tx1"/>
                  </a:solidFill>
                  <a:latin typeface="Times New Roman" panose="02020603050405020304" charset="0"/>
                  <a:cs typeface="Times New Roman" panose="02020603050405020304" charset="0"/>
                  <a:sym typeface="+mn-ea"/>
                </a:rPr>
                <a:t>We're using smart technology like machine learning and language understanding to make our spam detection super smart.</a:t>
              </a:r>
              <a:endParaRPr lang="en-US" sz="2400">
                <a:solidFill>
                  <a:schemeClr val="tx1"/>
                </a:solidFill>
                <a:latin typeface="Times New Roman" panose="02020603050405020304" charset="0"/>
                <a:cs typeface="Times New Roman" panose="02020603050405020304" charset="0"/>
              </a:endParaRPr>
            </a:p>
            <a:p>
              <a:pPr marL="1028700" lvl="1" indent="-342900" algn="just">
                <a:buClr>
                  <a:srgbClr val="212121"/>
                </a:buClr>
                <a:buFont typeface="Arial" panose="020B0604020202020204" pitchFamily="34" charset="0"/>
                <a:buChar char="•"/>
              </a:pPr>
              <a:r>
                <a:rPr lang="en-US" sz="2400">
                  <a:solidFill>
                    <a:schemeClr val="tx1"/>
                  </a:solidFill>
                  <a:latin typeface="Times New Roman" panose="02020603050405020304" charset="0"/>
                  <a:cs typeface="Times New Roman" panose="02020603050405020304" charset="0"/>
                  <a:sym typeface="+mn-ea"/>
                </a:rPr>
                <a:t>Our system will learn from new spam messages and stay updated on the latest tricks scammers use.</a:t>
              </a:r>
              <a:endParaRPr lang="en-US" sz="2400">
                <a:solidFill>
                  <a:schemeClr val="tx1"/>
                </a:solidFill>
                <a:latin typeface="Times New Roman" panose="02020603050405020304" charset="0"/>
                <a:cs typeface="Times New Roman" panose="02020603050405020304" charset="0"/>
                <a:sym typeface="+mn-ea"/>
              </a:endParaRPr>
            </a:p>
          </p:txBody>
        </p:sp>
        <p:sp>
          <p:nvSpPr>
            <p:cNvPr id="5" name="TextBox 5"/>
            <p:cNvSpPr txBox="1"/>
            <p:nvPr/>
          </p:nvSpPr>
          <p:spPr>
            <a:xfrm>
              <a:off x="0" y="1439925"/>
              <a:ext cx="3101411" cy="512232"/>
            </a:xfrm>
            <a:prstGeom prst="rect">
              <a:avLst/>
            </a:prstGeom>
          </p:spPr>
          <p:txBody>
            <a:bodyPr lIns="0" tIns="0" rIns="0" bIns="0" rtlCol="0" anchor="t">
              <a:spAutoFit/>
            </a:bodyPr>
            <a:lstStyle/>
            <a:p>
              <a:pPr marL="228600" indent="0">
                <a:buClr>
                  <a:srgbClr val="212121"/>
                </a:buClr>
                <a:buNone/>
              </a:pPr>
              <a:r>
                <a:rPr lang="en-US" sz="2500" b="1">
                  <a:solidFill>
                    <a:schemeClr val="tx1"/>
                  </a:solidFill>
                  <a:latin typeface="Times New Roman" panose="02020603050405020304" charset="0"/>
                  <a:cs typeface="Times New Roman" panose="02020603050405020304" charset="0"/>
                  <a:sym typeface="+mn-ea"/>
                </a:rPr>
                <a:t>Our Plan:</a:t>
              </a:r>
              <a:endParaRPr lang="en-US" sz="2500" b="1">
                <a:solidFill>
                  <a:schemeClr val="tx1"/>
                </a:solidFill>
                <a:latin typeface="Times New Roman" panose="02020603050405020304" charset="0"/>
                <a:cs typeface="Times New Roman" panose="02020603050405020304" charset="0"/>
                <a:sym typeface="+mn-ea"/>
              </a:endParaRPr>
            </a:p>
          </p:txBody>
        </p:sp>
        <p:sp>
          <p:nvSpPr>
            <p:cNvPr id="6" name="AutoShape 6"/>
            <p:cNvSpPr/>
            <p:nvPr/>
          </p:nvSpPr>
          <p:spPr>
            <a:xfrm>
              <a:off x="0" y="1095671"/>
              <a:ext cx="3101411" cy="0"/>
            </a:xfrm>
            <a:prstGeom prst="line">
              <a:avLst/>
            </a:prstGeom>
            <a:ln w="12700" cap="rnd">
              <a:solidFill>
                <a:srgbClr val="210840"/>
              </a:solidFill>
              <a:prstDash val="solid"/>
              <a:headEnd type="none" w="sm" len="sm"/>
              <a:tailEnd type="none" w="sm" len="sm"/>
            </a:ln>
          </p:spPr>
        </p:sp>
      </p:grpSp>
      <p:grpSp>
        <p:nvGrpSpPr>
          <p:cNvPr id="7" name="Group 7"/>
          <p:cNvGrpSpPr/>
          <p:nvPr/>
        </p:nvGrpSpPr>
        <p:grpSpPr>
          <a:xfrm rot="0">
            <a:off x="5181600" y="4993708"/>
            <a:ext cx="3556001" cy="4738937"/>
            <a:chOff x="0" y="1095671"/>
            <a:chExt cx="3133304" cy="6318551"/>
          </a:xfrm>
        </p:grpSpPr>
        <p:sp>
          <p:nvSpPr>
            <p:cNvPr id="9" name="TextBox 9"/>
            <p:cNvSpPr txBox="1"/>
            <p:nvPr/>
          </p:nvSpPr>
          <p:spPr>
            <a:xfrm>
              <a:off x="0" y="2336788"/>
              <a:ext cx="3133304" cy="5077434"/>
            </a:xfrm>
            <a:prstGeom prst="rect">
              <a:avLst/>
            </a:prstGeom>
          </p:spPr>
          <p:txBody>
            <a:bodyPr lIns="0" tIns="0" rIns="0" bIns="0" rtlCol="0" anchor="t">
              <a:noAutofit/>
            </a:bodyPr>
            <a:lstStyle/>
            <a:p>
              <a:pPr marL="1028700" lvl="1" indent="-342900" algn="just">
                <a:buClr>
                  <a:srgbClr val="212121"/>
                </a:buClr>
                <a:buFont typeface="Arial" panose="020B0604020202020204" pitchFamily="34" charset="0"/>
                <a:buChar char="•"/>
              </a:pPr>
              <a:r>
                <a:rPr lang="en-US" sz="2400">
                  <a:solidFill>
                    <a:schemeClr val="tx1"/>
                  </a:solidFill>
                  <a:latin typeface="Times New Roman" panose="02020603050405020304" charset="0"/>
                  <a:cs typeface="Times New Roman" panose="02020603050405020304" charset="0"/>
                  <a:sym typeface="+mn-ea"/>
                </a:rPr>
                <a:t>We're building a system that can spot spam not just in emails but also in text messages and on websites.</a:t>
              </a:r>
              <a:endParaRPr lang="en-US" sz="2400">
                <a:solidFill>
                  <a:schemeClr val="tx1"/>
                </a:solidFill>
                <a:latin typeface="Times New Roman" panose="02020603050405020304" charset="0"/>
                <a:cs typeface="Times New Roman" panose="02020603050405020304" charset="0"/>
              </a:endParaRPr>
            </a:p>
            <a:p>
              <a:pPr marL="1028700" lvl="1" indent="-342900" algn="just">
                <a:buClr>
                  <a:srgbClr val="212121"/>
                </a:buClr>
                <a:buFont typeface="Arial" panose="020B0604020202020204" pitchFamily="34" charset="0"/>
                <a:buChar char="•"/>
              </a:pPr>
              <a:r>
                <a:rPr lang="en-US" sz="2400">
                  <a:solidFill>
                    <a:schemeClr val="tx1"/>
                  </a:solidFill>
                  <a:latin typeface="Times New Roman" panose="02020603050405020304" charset="0"/>
                  <a:cs typeface="Times New Roman" panose="02020603050405020304" charset="0"/>
                  <a:sym typeface="+mn-ea"/>
                </a:rPr>
                <a:t>We'll teach our system to look for signs of spam using fancy math and clever tricks.</a:t>
              </a:r>
              <a:endParaRPr lang="en-US" sz="2400">
                <a:solidFill>
                  <a:schemeClr val="tx1"/>
                </a:solidFill>
                <a:latin typeface="Times New Roman" panose="02020603050405020304" charset="0"/>
                <a:cs typeface="Times New Roman" panose="02020603050405020304" charset="0"/>
              </a:endParaRPr>
            </a:p>
            <a:p>
              <a:pPr>
                <a:lnSpc>
                  <a:spcPts val="2555"/>
                </a:lnSpc>
              </a:pPr>
              <a:r>
                <a:rPr lang="en-US" sz="1825">
                  <a:solidFill>
                    <a:srgbClr val="132020"/>
                  </a:solidFill>
                  <a:latin typeface="Clear Sans" panose="020B0503030202020304"/>
                </a:rPr>
                <a:t>.</a:t>
              </a:r>
              <a:endParaRPr lang="en-US" sz="1825">
                <a:solidFill>
                  <a:srgbClr val="132020"/>
                </a:solidFill>
                <a:latin typeface="Clear Sans" panose="020B0503030202020304"/>
              </a:endParaRPr>
            </a:p>
          </p:txBody>
        </p:sp>
        <p:sp>
          <p:nvSpPr>
            <p:cNvPr id="10" name="TextBox 10"/>
            <p:cNvSpPr txBox="1"/>
            <p:nvPr/>
          </p:nvSpPr>
          <p:spPr>
            <a:xfrm>
              <a:off x="0" y="1440180"/>
              <a:ext cx="3101340" cy="763693"/>
            </a:xfrm>
            <a:prstGeom prst="rect">
              <a:avLst/>
            </a:prstGeom>
          </p:spPr>
          <p:txBody>
            <a:bodyPr lIns="0" tIns="0" rIns="0" bIns="0" rtlCol="0" anchor="t">
              <a:noAutofit/>
            </a:bodyPr>
            <a:lstStyle/>
            <a:p>
              <a:pPr marL="0" lvl="1" indent="0" algn="l">
                <a:lnSpc>
                  <a:spcPts val="3500"/>
                </a:lnSpc>
                <a:spcBef>
                  <a:spcPct val="0"/>
                </a:spcBef>
              </a:pPr>
              <a:r>
                <a:rPr lang="en-US" sz="2500" b="1">
                  <a:solidFill>
                    <a:schemeClr val="tx1"/>
                  </a:solidFill>
                  <a:latin typeface="Times New Roman" panose="02020603050405020304" charset="0"/>
                  <a:cs typeface="Times New Roman" panose="02020603050405020304" charset="0"/>
                  <a:sym typeface="+mn-ea"/>
                </a:rPr>
                <a:t>What We'll Do:</a:t>
              </a:r>
              <a:endParaRPr lang="en-US" sz="2500" b="1">
                <a:solidFill>
                  <a:schemeClr val="tx1"/>
                </a:solidFill>
                <a:latin typeface="Times New Roman" panose="02020603050405020304" charset="0"/>
                <a:cs typeface="Times New Roman" panose="02020603050405020304" charset="0"/>
              </a:endParaRPr>
            </a:p>
            <a:p>
              <a:pPr marL="0" lvl="1" indent="0" algn="l">
                <a:lnSpc>
                  <a:spcPts val="3500"/>
                </a:lnSpc>
                <a:spcBef>
                  <a:spcPct val="0"/>
                </a:spcBef>
              </a:pPr>
              <a:r>
                <a:rPr lang="en-US" sz="2500">
                  <a:solidFill>
                    <a:srgbClr val="132020"/>
                  </a:solidFill>
                  <a:latin typeface="Clear Sans" panose="020B0503030202020304"/>
                </a:rPr>
                <a:t>.</a:t>
              </a:r>
              <a:endParaRPr lang="en-US" sz="2500">
                <a:solidFill>
                  <a:srgbClr val="132020"/>
                </a:solidFill>
                <a:latin typeface="Clear Sans" panose="020B0503030202020304"/>
              </a:endParaRPr>
            </a:p>
          </p:txBody>
        </p:sp>
        <p:sp>
          <p:nvSpPr>
            <p:cNvPr id="11" name="AutoShape 11"/>
            <p:cNvSpPr/>
            <p:nvPr/>
          </p:nvSpPr>
          <p:spPr>
            <a:xfrm>
              <a:off x="0" y="1095671"/>
              <a:ext cx="3101411" cy="0"/>
            </a:xfrm>
            <a:prstGeom prst="line">
              <a:avLst/>
            </a:prstGeom>
            <a:ln w="12700" cap="rnd">
              <a:solidFill>
                <a:srgbClr val="210840"/>
              </a:solidFill>
              <a:prstDash val="solid"/>
              <a:headEnd type="none" w="sm" len="sm"/>
              <a:tailEnd type="none" w="sm" len="sm"/>
            </a:ln>
          </p:spPr>
        </p:sp>
      </p:grpSp>
      <p:grpSp>
        <p:nvGrpSpPr>
          <p:cNvPr id="12" name="Group 12"/>
          <p:cNvGrpSpPr/>
          <p:nvPr/>
        </p:nvGrpSpPr>
        <p:grpSpPr>
          <a:xfrm rot="0">
            <a:off x="9296399" y="4993707"/>
            <a:ext cx="3799206" cy="4604942"/>
            <a:chOff x="-17202" y="1095671"/>
            <a:chExt cx="3118613" cy="6139893"/>
          </a:xfrm>
        </p:grpSpPr>
        <p:sp>
          <p:nvSpPr>
            <p:cNvPr id="14" name="TextBox 14"/>
            <p:cNvSpPr txBox="1"/>
            <p:nvPr/>
          </p:nvSpPr>
          <p:spPr>
            <a:xfrm>
              <a:off x="-17202" y="2311374"/>
              <a:ext cx="3101411" cy="4924190"/>
            </a:xfrm>
            <a:prstGeom prst="rect">
              <a:avLst/>
            </a:prstGeom>
          </p:spPr>
          <p:txBody>
            <a:bodyPr lIns="0" tIns="0" rIns="0" bIns="0" rtlCol="0" anchor="t">
              <a:spAutoFit/>
            </a:bodyPr>
            <a:lstStyle/>
            <a:p>
              <a:pPr marL="1028700" lvl="1" indent="-342900" algn="just">
                <a:buClr>
                  <a:srgbClr val="212121"/>
                </a:buClr>
                <a:buFont typeface="Arial" panose="020B0604020202020204" pitchFamily="34" charset="0"/>
                <a:buChar char="•"/>
              </a:pPr>
              <a:r>
                <a:rPr lang="en-US" sz="2400">
                  <a:solidFill>
                    <a:schemeClr val="tx1"/>
                  </a:solidFill>
                  <a:latin typeface="Times New Roman" panose="02020603050405020304" charset="0"/>
                  <a:cs typeface="Times New Roman" panose="02020603050405020304" charset="0"/>
                  <a:sym typeface="+mn-ea"/>
                </a:rPr>
                <a:t>We're making sure our system is easy to use, with simple buttons and clear instructions.</a:t>
              </a:r>
              <a:endParaRPr lang="en-US" sz="2400">
                <a:solidFill>
                  <a:schemeClr val="tx1"/>
                </a:solidFill>
                <a:latin typeface="Times New Roman" panose="02020603050405020304" charset="0"/>
                <a:cs typeface="Times New Roman" panose="02020603050405020304" charset="0"/>
              </a:endParaRPr>
            </a:p>
            <a:p>
              <a:pPr marL="1028700" lvl="1" indent="-342900" algn="just">
                <a:buClr>
                  <a:srgbClr val="212121"/>
                </a:buClr>
                <a:buFont typeface="Arial" panose="020B0604020202020204" pitchFamily="34" charset="0"/>
                <a:buChar char="•"/>
              </a:pPr>
              <a:r>
                <a:rPr lang="en-US" sz="2400">
                  <a:solidFill>
                    <a:schemeClr val="tx1"/>
                  </a:solidFill>
                  <a:latin typeface="Times New Roman" panose="02020603050405020304" charset="0"/>
                  <a:cs typeface="Times New Roman" panose="02020603050405020304" charset="0"/>
                  <a:sym typeface="+mn-ea"/>
                </a:rPr>
                <a:t>You'll be able to tell us if something seems fishy, and our system will get better at catching spam because of your help.</a:t>
              </a:r>
              <a:endParaRPr lang="en-US" sz="2400">
                <a:solidFill>
                  <a:schemeClr val="tx1"/>
                </a:solidFill>
                <a:latin typeface="Times New Roman" panose="02020603050405020304" charset="0"/>
                <a:cs typeface="Times New Roman" panose="02020603050405020304" charset="0"/>
                <a:sym typeface="+mn-ea"/>
              </a:endParaRPr>
            </a:p>
          </p:txBody>
        </p:sp>
        <p:sp>
          <p:nvSpPr>
            <p:cNvPr id="15" name="TextBox 15"/>
            <p:cNvSpPr txBox="1"/>
            <p:nvPr/>
          </p:nvSpPr>
          <p:spPr>
            <a:xfrm>
              <a:off x="0" y="1439925"/>
              <a:ext cx="3101411" cy="1025308"/>
            </a:xfrm>
            <a:prstGeom prst="rect">
              <a:avLst/>
            </a:prstGeom>
          </p:spPr>
          <p:txBody>
            <a:bodyPr lIns="0" tIns="0" rIns="0" bIns="0" rtlCol="0" anchor="t">
              <a:spAutoFit/>
            </a:bodyPr>
            <a:lstStyle/>
            <a:p>
              <a:pPr marL="228600" indent="0">
                <a:buClr>
                  <a:srgbClr val="212121"/>
                </a:buClr>
                <a:buNone/>
              </a:pPr>
              <a:r>
                <a:rPr lang="en-US" sz="2500" b="1">
                  <a:solidFill>
                    <a:schemeClr val="tx1"/>
                  </a:solidFill>
                  <a:latin typeface="Times New Roman" panose="02020603050405020304" charset="0"/>
                  <a:cs typeface="Times New Roman" panose="02020603050405020304" charset="0"/>
                  <a:sym typeface="+mn-ea"/>
                </a:rPr>
                <a:t>Making It Easy for You</a:t>
              </a:r>
              <a:r>
                <a:rPr lang="en-US" sz="2500">
                  <a:solidFill>
                    <a:schemeClr val="accent1"/>
                  </a:solidFill>
                  <a:latin typeface="Times New Roman" panose="02020603050405020304" charset="0"/>
                  <a:cs typeface="Times New Roman" panose="02020603050405020304" charset="0"/>
                  <a:sym typeface="+mn-ea"/>
                </a:rPr>
                <a:t>:</a:t>
              </a:r>
              <a:endParaRPr lang="en-US" sz="2500">
                <a:solidFill>
                  <a:srgbClr val="132020"/>
                </a:solidFill>
                <a:latin typeface="Clear Sans" panose="020B0503030202020304"/>
              </a:endParaRPr>
            </a:p>
          </p:txBody>
        </p:sp>
        <p:sp>
          <p:nvSpPr>
            <p:cNvPr id="16" name="AutoShape 16"/>
            <p:cNvSpPr/>
            <p:nvPr/>
          </p:nvSpPr>
          <p:spPr>
            <a:xfrm>
              <a:off x="0" y="1095671"/>
              <a:ext cx="3101411" cy="0"/>
            </a:xfrm>
            <a:prstGeom prst="line">
              <a:avLst/>
            </a:prstGeom>
            <a:ln w="12700" cap="rnd">
              <a:solidFill>
                <a:srgbClr val="210840"/>
              </a:solidFill>
              <a:prstDash val="solid"/>
              <a:headEnd type="none" w="sm" len="sm"/>
              <a:tailEnd type="none" w="sm" len="sm"/>
            </a:ln>
          </p:spPr>
        </p:sp>
      </p:grpSp>
      <p:grpSp>
        <p:nvGrpSpPr>
          <p:cNvPr id="17" name="Group 17"/>
          <p:cNvGrpSpPr/>
          <p:nvPr/>
        </p:nvGrpSpPr>
        <p:grpSpPr>
          <a:xfrm rot="0">
            <a:off x="13711555" y="4979104"/>
            <a:ext cx="3764915" cy="3492431"/>
            <a:chOff x="-153971" y="-221733"/>
            <a:chExt cx="3105077" cy="4656541"/>
          </a:xfrm>
        </p:grpSpPr>
        <p:sp>
          <p:nvSpPr>
            <p:cNvPr id="19" name="TextBox 19"/>
            <p:cNvSpPr txBox="1"/>
            <p:nvPr/>
          </p:nvSpPr>
          <p:spPr>
            <a:xfrm>
              <a:off x="-153971" y="905926"/>
              <a:ext cx="3101411" cy="3528882"/>
            </a:xfrm>
            <a:prstGeom prst="rect">
              <a:avLst/>
            </a:prstGeom>
          </p:spPr>
          <p:txBody>
            <a:bodyPr lIns="0" tIns="0" rIns="0" bIns="0" rtlCol="0" anchor="t">
              <a:noAutofit/>
            </a:bodyPr>
            <a:lstStyle/>
            <a:p>
              <a:pPr marL="1028700" lvl="1" indent="-342900" algn="just">
                <a:buClr>
                  <a:srgbClr val="212121"/>
                </a:buClr>
                <a:buFont typeface="Arial" panose="020B0604020202020204" pitchFamily="34" charset="0"/>
                <a:buChar char="•"/>
              </a:pPr>
              <a:r>
                <a:rPr lang="en-US" sz="2400">
                  <a:solidFill>
                    <a:schemeClr val="tx1"/>
                  </a:solidFill>
                  <a:latin typeface="Times New Roman" panose="02020603050405020304" charset="0"/>
                  <a:cs typeface="Times New Roman" panose="02020603050405020304" charset="0"/>
                  <a:sym typeface="+mn-ea"/>
                </a:rPr>
                <a:t>Our system will keep getting smarter as we add more features and teach it new things.</a:t>
              </a:r>
              <a:endParaRPr lang="en-US" sz="2400">
                <a:solidFill>
                  <a:schemeClr val="tx1"/>
                </a:solidFill>
                <a:latin typeface="Times New Roman" panose="02020603050405020304" charset="0"/>
                <a:cs typeface="Times New Roman" panose="02020603050405020304" charset="0"/>
              </a:endParaRPr>
            </a:p>
            <a:p>
              <a:pPr marL="1028700" lvl="1" indent="-342900" algn="just">
                <a:buClr>
                  <a:srgbClr val="212121"/>
                </a:buClr>
                <a:buFont typeface="Arial" panose="020B0604020202020204" pitchFamily="34" charset="0"/>
                <a:buChar char="•"/>
              </a:pPr>
              <a:r>
                <a:rPr lang="en-US" sz="2400">
                  <a:solidFill>
                    <a:schemeClr val="tx1"/>
                  </a:solidFill>
                  <a:latin typeface="Times New Roman" panose="02020603050405020304" charset="0"/>
                  <a:cs typeface="Times New Roman" panose="02020603050405020304" charset="0"/>
                  <a:sym typeface="+mn-ea"/>
                </a:rPr>
                <a:t>It will be able to handle lots of messages and learn from them quickly, so you stay safe from spam.</a:t>
              </a:r>
              <a:endParaRPr lang="en-US" sz="2400">
                <a:solidFill>
                  <a:schemeClr val="tx1"/>
                </a:solidFill>
                <a:latin typeface="Times New Roman" panose="02020603050405020304" charset="0"/>
                <a:cs typeface="Times New Roman" panose="02020603050405020304" charset="0"/>
                <a:sym typeface="+mn-ea"/>
              </a:endParaRPr>
            </a:p>
          </p:txBody>
        </p:sp>
        <p:sp>
          <p:nvSpPr>
            <p:cNvPr id="20" name="TextBox 20"/>
            <p:cNvSpPr txBox="1"/>
            <p:nvPr/>
          </p:nvSpPr>
          <p:spPr>
            <a:xfrm>
              <a:off x="-153971" y="98815"/>
              <a:ext cx="3101411" cy="1025306"/>
            </a:xfrm>
            <a:prstGeom prst="rect">
              <a:avLst/>
            </a:prstGeom>
          </p:spPr>
          <p:txBody>
            <a:bodyPr lIns="0" tIns="0" rIns="0" bIns="0" rtlCol="0" anchor="t">
              <a:spAutoFit/>
            </a:bodyPr>
            <a:lstStyle/>
            <a:p>
              <a:pPr marL="228600" indent="0">
                <a:buClr>
                  <a:srgbClr val="212121"/>
                </a:buClr>
                <a:buNone/>
              </a:pPr>
              <a:r>
                <a:rPr lang="en-US" sz="2500" b="1">
                  <a:solidFill>
                    <a:schemeClr val="tx1"/>
                  </a:solidFill>
                  <a:latin typeface="Times New Roman" panose="02020603050405020304" charset="0"/>
                  <a:cs typeface="Times New Roman" panose="02020603050405020304" charset="0"/>
                  <a:sym typeface="+mn-ea"/>
                </a:rPr>
                <a:t>Growing and Changing:</a:t>
              </a:r>
              <a:endParaRPr lang="en-US" sz="2500" b="1">
                <a:solidFill>
                  <a:schemeClr val="tx1"/>
                </a:solidFill>
                <a:latin typeface="Times New Roman" panose="02020603050405020304" charset="0"/>
                <a:cs typeface="Times New Roman" panose="02020603050405020304" charset="0"/>
                <a:sym typeface="+mn-ea"/>
              </a:endParaRPr>
            </a:p>
          </p:txBody>
        </p:sp>
        <p:sp>
          <p:nvSpPr>
            <p:cNvPr id="21" name="AutoShape 21"/>
            <p:cNvSpPr/>
            <p:nvPr/>
          </p:nvSpPr>
          <p:spPr>
            <a:xfrm>
              <a:off x="-150305" y="-221733"/>
              <a:ext cx="3101411" cy="0"/>
            </a:xfrm>
            <a:prstGeom prst="line">
              <a:avLst/>
            </a:prstGeom>
            <a:ln w="12700" cap="rnd">
              <a:solidFill>
                <a:srgbClr val="210840"/>
              </a:solidFill>
              <a:prstDash val="solid"/>
              <a:headEnd type="none" w="sm" len="sm"/>
              <a:tailEnd type="none" w="sm" len="sm"/>
            </a:ln>
          </p:spPr>
        </p:sp>
      </p:grpSp>
      <p:sp>
        <p:nvSpPr>
          <p:cNvPr id="27" name="Freeform 27"/>
          <p:cNvSpPr/>
          <p:nvPr/>
        </p:nvSpPr>
        <p:spPr>
          <a:xfrm>
            <a:off x="0" y="0"/>
            <a:ext cx="18288000" cy="3538276"/>
          </a:xfrm>
          <a:custGeom>
            <a:avLst/>
            <a:gdLst/>
            <a:ahLst/>
            <a:cxnLst/>
            <a:rect l="l" t="t" r="r" b="b"/>
            <a:pathLst>
              <a:path w="18288000" h="3538276">
                <a:moveTo>
                  <a:pt x="0" y="0"/>
                </a:moveTo>
                <a:lnTo>
                  <a:pt x="18288000" y="0"/>
                </a:lnTo>
                <a:lnTo>
                  <a:pt x="18288000" y="3538276"/>
                </a:lnTo>
                <a:lnTo>
                  <a:pt x="0" y="3538276"/>
                </a:lnTo>
                <a:lnTo>
                  <a:pt x="0" y="0"/>
                </a:lnTo>
                <a:close/>
              </a:path>
            </a:pathLst>
          </a:custGeom>
          <a:blipFill>
            <a:blip r:embed="rId1"/>
            <a:stretch>
              <a:fillRect t="-122287" b="-122287"/>
            </a:stretch>
          </a:blipFill>
        </p:spPr>
      </p:sp>
      <p:sp>
        <p:nvSpPr>
          <p:cNvPr id="28" name="TextBox 28"/>
          <p:cNvSpPr txBox="1"/>
          <p:nvPr/>
        </p:nvSpPr>
        <p:spPr>
          <a:xfrm>
            <a:off x="1349375" y="1342390"/>
            <a:ext cx="6882130" cy="1064895"/>
          </a:xfrm>
          <a:prstGeom prst="rect">
            <a:avLst/>
          </a:prstGeom>
        </p:spPr>
        <p:txBody>
          <a:bodyPr lIns="0" tIns="0" rIns="0" bIns="0" rtlCol="0" anchor="t">
            <a:noAutofit/>
          </a:bodyPr>
          <a:lstStyle/>
          <a:p>
            <a:pPr marL="0" lvl="0" indent="0" algn="l">
              <a:lnSpc>
                <a:spcPts val="7065"/>
              </a:lnSpc>
              <a:spcBef>
                <a:spcPct val="0"/>
              </a:spcBef>
            </a:pPr>
            <a:r>
              <a:rPr lang="en-IN" altLang="en-US" sz="6425" b="1">
                <a:solidFill>
                  <a:schemeClr val="bg1"/>
                </a:solidFill>
                <a:sym typeface="+mn-ea"/>
              </a:rPr>
              <a:t>Proposed work</a:t>
            </a:r>
            <a:endParaRPr lang="en-IN" altLang="en-US" sz="6425" b="1">
              <a:solidFill>
                <a:schemeClr val="bg1"/>
              </a:solidFill>
            </a:endParaRPr>
          </a:p>
          <a:p>
            <a:pPr marL="0" lvl="0" indent="0" algn="l">
              <a:lnSpc>
                <a:spcPts val="7065"/>
              </a:lnSpc>
              <a:spcBef>
                <a:spcPct val="0"/>
              </a:spcBef>
            </a:pPr>
            <a:endParaRPr lang="en-IN" altLang="en-US" sz="6425" b="1">
              <a:solidFill>
                <a:schemeClr val="bg1"/>
              </a:solidFill>
              <a:latin typeface="Clear Sans Bold" panose="020B0803030202020304"/>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sp>
        <p:nvSpPr>
          <p:cNvPr id="3" name="TextBox 3"/>
          <p:cNvSpPr txBox="1"/>
          <p:nvPr/>
        </p:nvSpPr>
        <p:spPr>
          <a:xfrm>
            <a:off x="7543800" y="342900"/>
            <a:ext cx="9305925" cy="1592580"/>
          </a:xfrm>
          <a:prstGeom prst="rect">
            <a:avLst/>
          </a:prstGeom>
        </p:spPr>
        <p:txBody>
          <a:bodyPr lIns="0" tIns="0" rIns="0" bIns="0" rtlCol="0" anchor="t">
            <a:spAutoFit/>
          </a:bodyPr>
          <a:lstStyle/>
          <a:p>
            <a:pPr marL="0" lvl="0" indent="0" algn="ctr" rtl="0">
              <a:lnSpc>
                <a:spcPct val="115000"/>
              </a:lnSpc>
              <a:spcBef>
                <a:spcPts val="0"/>
              </a:spcBef>
              <a:spcAft>
                <a:spcPts val="0"/>
              </a:spcAft>
              <a:buClr>
                <a:schemeClr val="dk1"/>
              </a:buClr>
              <a:buSzPts val="1800"/>
              <a:buNone/>
            </a:pPr>
            <a:r>
              <a:rPr lang="en-IN" sz="9000" b="1">
                <a:solidFill>
                  <a:schemeClr val="bg1"/>
                </a:solidFill>
                <a:sym typeface="+mn-ea"/>
              </a:rPr>
              <a:t>Methodology</a:t>
            </a:r>
            <a:endParaRPr lang="en-IN" sz="9000" b="1">
              <a:solidFill>
                <a:schemeClr val="bg1"/>
              </a:solidFill>
              <a:latin typeface="Clear Sans Bold" panose="020B0803030202020304"/>
              <a:sym typeface="+mn-ea"/>
            </a:endParaRPr>
          </a:p>
        </p:txBody>
      </p:sp>
      <p:sp>
        <p:nvSpPr>
          <p:cNvPr id="6" name="Freeform 6"/>
          <p:cNvSpPr/>
          <p:nvPr/>
        </p:nvSpPr>
        <p:spPr>
          <a:xfrm>
            <a:off x="1028700" y="1028700"/>
            <a:ext cx="5330863" cy="8229600"/>
          </a:xfrm>
          <a:custGeom>
            <a:avLst/>
            <a:gdLst/>
            <a:ahLst/>
            <a:cxnLst/>
            <a:rect l="l" t="t" r="r" b="b"/>
            <a:pathLst>
              <a:path w="5330863" h="8229600">
                <a:moveTo>
                  <a:pt x="0" y="0"/>
                </a:moveTo>
                <a:lnTo>
                  <a:pt x="5330863" y="0"/>
                </a:lnTo>
                <a:lnTo>
                  <a:pt x="5330863" y="8229600"/>
                </a:lnTo>
                <a:lnTo>
                  <a:pt x="0" y="8229600"/>
                </a:lnTo>
                <a:lnTo>
                  <a:pt x="0" y="0"/>
                </a:lnTo>
                <a:close/>
              </a:path>
            </a:pathLst>
          </a:custGeom>
          <a:blipFill>
            <a:blip r:embed="rId1"/>
            <a:stretch>
              <a:fillRect l="-1458" r="-1458"/>
            </a:stretch>
          </a:blipFill>
        </p:spPr>
      </p:sp>
      <p:grpSp>
        <p:nvGrpSpPr>
          <p:cNvPr id="14" name="Group 13"/>
          <p:cNvGrpSpPr/>
          <p:nvPr/>
        </p:nvGrpSpPr>
        <p:grpSpPr>
          <a:xfrm>
            <a:off x="10058400" y="2933700"/>
            <a:ext cx="4736645" cy="5816169"/>
            <a:chOff x="982" y="2225"/>
            <a:chExt cx="5815" cy="8106"/>
          </a:xfrm>
        </p:grpSpPr>
        <p:sp>
          <p:nvSpPr>
            <p:cNvPr id="140" name="Google Shape;140;p23"/>
            <p:cNvSpPr txBox="1"/>
            <p:nvPr/>
          </p:nvSpPr>
          <p:spPr>
            <a:xfrm>
              <a:off x="1263" y="2225"/>
              <a:ext cx="5404" cy="717"/>
            </a:xfrm>
            <a:prstGeom prst="rect">
              <a:avLst/>
            </a:prstGeom>
            <a:noFill/>
            <a:ln>
              <a:noFill/>
            </a:ln>
          </p:spPr>
          <p:txBody>
            <a:bodyPr spcFirstLastPara="1" wrap="square" lIns="91425" tIns="45700" rIns="91425" bIns="45700" anchor="t" anchorCtr="0">
              <a:spAutoFit/>
            </a:bodyPr>
            <a:p>
              <a:pPr marL="0" marR="0" lvl="0" indent="0" algn="ctr" rtl="0">
                <a:lnSpc>
                  <a:spcPct val="115000"/>
                </a:lnSpc>
                <a:spcBef>
                  <a:spcPts val="0"/>
                </a:spcBef>
                <a:spcAft>
                  <a:spcPts val="0"/>
                </a:spcAft>
                <a:buNone/>
              </a:pPr>
              <a:r>
                <a:rPr lang="en-IN" sz="2400" b="1">
                  <a:solidFill>
                    <a:schemeClr val="bg1"/>
                  </a:solidFill>
                  <a:latin typeface="Source Code Pro" panose="020B0309030403020204" charset="0"/>
                  <a:ea typeface="Montserrat"/>
                  <a:cs typeface="Source Code Pro" panose="020B0309030403020204" charset="0"/>
                  <a:sym typeface="Montserrat"/>
                </a:rPr>
                <a:t>Data Collection</a:t>
              </a:r>
              <a:r>
                <a:rPr lang="en-IN" sz="2400" b="1" u="none" strike="noStrike" cap="none">
                  <a:solidFill>
                    <a:schemeClr val="bg1"/>
                  </a:solidFill>
                  <a:latin typeface="Montserrat"/>
                  <a:ea typeface="Montserrat"/>
                  <a:cs typeface="Montserrat"/>
                  <a:sym typeface="Montserrat"/>
                </a:rPr>
                <a:t> </a:t>
              </a:r>
              <a:endParaRPr lang="en-IN" sz="2400" b="1" u="none" strike="noStrike" cap="none">
                <a:solidFill>
                  <a:schemeClr val="bg1"/>
                </a:solidFill>
                <a:latin typeface="Montserrat"/>
                <a:ea typeface="Montserrat"/>
                <a:cs typeface="Montserrat"/>
                <a:sym typeface="Montserrat"/>
              </a:endParaRPr>
            </a:p>
          </p:txBody>
        </p:sp>
        <p:cxnSp>
          <p:nvCxnSpPr>
            <p:cNvPr id="7" name="Straight Arrow Connector 6"/>
            <p:cNvCxnSpPr/>
            <p:nvPr/>
          </p:nvCxnSpPr>
          <p:spPr>
            <a:xfrm>
              <a:off x="3874" y="3019"/>
              <a:ext cx="30" cy="5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3904" y="4153"/>
              <a:ext cx="30" cy="5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Text Box 8"/>
            <p:cNvSpPr txBox="1"/>
            <p:nvPr/>
          </p:nvSpPr>
          <p:spPr>
            <a:xfrm>
              <a:off x="2107" y="9174"/>
              <a:ext cx="4000" cy="1157"/>
            </a:xfrm>
            <a:prstGeom prst="rect">
              <a:avLst/>
            </a:prstGeom>
            <a:noFill/>
          </p:spPr>
          <p:txBody>
            <a:bodyPr wrap="square" rtlCol="0" anchor="t">
              <a:spAutoFit/>
            </a:bodyPr>
            <a:p>
              <a:pPr algn="ctr"/>
              <a:r>
                <a:rPr lang="en-US" sz="2400" b="1">
                  <a:solidFill>
                    <a:schemeClr val="bg1"/>
                  </a:solidFill>
                  <a:latin typeface="Source Code Pro" panose="020B0309030403020204" charset="0"/>
                  <a:cs typeface="Source Code Pro" panose="020B0309030403020204" charset="0"/>
                </a:rPr>
                <a:t>HTML Webpage Creation</a:t>
              </a:r>
              <a:endParaRPr lang="en-US" sz="2400" b="1">
                <a:solidFill>
                  <a:schemeClr val="bg1"/>
                </a:solidFill>
                <a:latin typeface="Source Code Pro" panose="020B0309030403020204" charset="0"/>
                <a:cs typeface="Source Code Pro" panose="020B0309030403020204" charset="0"/>
              </a:endParaRPr>
            </a:p>
          </p:txBody>
        </p:sp>
        <p:sp>
          <p:nvSpPr>
            <p:cNvPr id="10" name="Text Box 9"/>
            <p:cNvSpPr txBox="1"/>
            <p:nvPr/>
          </p:nvSpPr>
          <p:spPr>
            <a:xfrm>
              <a:off x="982" y="3586"/>
              <a:ext cx="5815" cy="719"/>
            </a:xfrm>
            <a:prstGeom prst="rect">
              <a:avLst/>
            </a:prstGeom>
            <a:noFill/>
          </p:spPr>
          <p:txBody>
            <a:bodyPr wrap="square" rtlCol="0">
              <a:spAutoFit/>
            </a:bodyPr>
            <a:p>
              <a:pPr marL="0" marR="0" lvl="0" indent="0" algn="ctr" rtl="0">
                <a:lnSpc>
                  <a:spcPct val="115000"/>
                </a:lnSpc>
                <a:spcBef>
                  <a:spcPts val="0"/>
                </a:spcBef>
                <a:spcAft>
                  <a:spcPts val="0"/>
                </a:spcAft>
                <a:buNone/>
              </a:pPr>
              <a:r>
                <a:rPr lang="en-US" sz="2400" b="1" dirty="0">
                  <a:solidFill>
                    <a:schemeClr val="bg1"/>
                  </a:solidFill>
                  <a:latin typeface="Source Code Pro" panose="020B0309030403020204" charset="0"/>
                  <a:cs typeface="Source Code Pro" panose="020B0309030403020204" charset="0"/>
                  <a:sym typeface="+mn-ea"/>
                </a:rPr>
                <a:t>Data Preprocessing</a:t>
              </a:r>
              <a:endParaRPr lang="en-US" sz="2400" b="1" dirty="0">
                <a:solidFill>
                  <a:schemeClr val="bg1"/>
                </a:solidFill>
                <a:latin typeface="Source Code Pro" panose="020B0309030403020204" charset="0"/>
                <a:cs typeface="Source Code Pro" panose="020B0309030403020204" charset="0"/>
                <a:sym typeface="+mn-ea"/>
              </a:endParaRPr>
            </a:p>
          </p:txBody>
        </p:sp>
        <p:sp>
          <p:nvSpPr>
            <p:cNvPr id="11" name="Text Box 10"/>
            <p:cNvSpPr txBox="1"/>
            <p:nvPr/>
          </p:nvSpPr>
          <p:spPr>
            <a:xfrm>
              <a:off x="1889" y="4605"/>
              <a:ext cx="4018" cy="642"/>
            </a:xfrm>
            <a:prstGeom prst="rect">
              <a:avLst/>
            </a:prstGeom>
            <a:noFill/>
          </p:spPr>
          <p:txBody>
            <a:bodyPr wrap="square" rtlCol="0">
              <a:spAutoFit/>
            </a:bodyPr>
            <a:p>
              <a:pPr algn="ctr"/>
              <a:r>
                <a:rPr lang="en-IN" sz="2400" b="1">
                  <a:solidFill>
                    <a:schemeClr val="bg1"/>
                  </a:solidFill>
                  <a:latin typeface="Source Code Pro" panose="020B0309030403020204" charset="0"/>
                  <a:ea typeface="Montserrat"/>
                  <a:cs typeface="Source Code Pro" panose="020B0309030403020204" charset="0"/>
                  <a:sym typeface="Montserrat"/>
                </a:rPr>
                <a:t>Training with Streamlit</a:t>
              </a:r>
              <a:endParaRPr lang="en-IN" sz="2400" b="1">
                <a:solidFill>
                  <a:schemeClr val="bg1"/>
                </a:solidFill>
                <a:latin typeface="Source Code Pro" panose="020B0309030403020204" charset="0"/>
                <a:ea typeface="Montserrat"/>
                <a:cs typeface="Source Code Pro" panose="020B0309030403020204" charset="0"/>
                <a:sym typeface="Montserrat"/>
              </a:endParaRPr>
            </a:p>
          </p:txBody>
        </p:sp>
        <p:sp>
          <p:nvSpPr>
            <p:cNvPr id="12" name="Text Box 11"/>
            <p:cNvSpPr txBox="1"/>
            <p:nvPr/>
          </p:nvSpPr>
          <p:spPr>
            <a:xfrm>
              <a:off x="2164" y="6194"/>
              <a:ext cx="3449" cy="642"/>
            </a:xfrm>
            <a:prstGeom prst="rect">
              <a:avLst/>
            </a:prstGeom>
            <a:noFill/>
          </p:spPr>
          <p:txBody>
            <a:bodyPr wrap="square" rtlCol="0">
              <a:spAutoFit/>
            </a:bodyPr>
            <a:p>
              <a:pPr algn="ctr"/>
              <a:r>
                <a:rPr lang="en-US" sz="2400" b="1">
                  <a:solidFill>
                    <a:schemeClr val="bg1"/>
                  </a:solidFill>
                  <a:latin typeface="Source Code Pro" panose="020B0309030403020204" charset="0"/>
                  <a:cs typeface="Source Code Pro" panose="020B0309030403020204" charset="0"/>
                  <a:sym typeface="+mn-ea"/>
                </a:rPr>
                <a:t>Result Export to pkt</a:t>
              </a:r>
              <a:endParaRPr lang="en-US" sz="2400" b="1">
                <a:solidFill>
                  <a:schemeClr val="bg1"/>
                </a:solidFill>
                <a:latin typeface="Source Code Pro" panose="020B0309030403020204" charset="0"/>
                <a:cs typeface="Source Code Pro" panose="020B0309030403020204" charset="0"/>
                <a:sym typeface="+mn-ea"/>
              </a:endParaRPr>
            </a:p>
          </p:txBody>
        </p:sp>
        <p:sp>
          <p:nvSpPr>
            <p:cNvPr id="13" name="Text Box 12"/>
            <p:cNvSpPr txBox="1"/>
            <p:nvPr/>
          </p:nvSpPr>
          <p:spPr>
            <a:xfrm>
              <a:off x="1962" y="7616"/>
              <a:ext cx="4120" cy="1157"/>
            </a:xfrm>
            <a:prstGeom prst="rect">
              <a:avLst/>
            </a:prstGeom>
            <a:noFill/>
          </p:spPr>
          <p:txBody>
            <a:bodyPr wrap="square" rtlCol="0">
              <a:spAutoFit/>
            </a:bodyPr>
            <a:p>
              <a:pPr algn="ctr"/>
              <a:r>
                <a:rPr lang="en-US" sz="2400" b="1">
                  <a:solidFill>
                    <a:schemeClr val="bg1"/>
                  </a:solidFill>
                  <a:latin typeface="Source Code Pro" panose="020B0309030403020204" charset="0"/>
                  <a:cs typeface="Source Code Pro" panose="020B0309030403020204" charset="0"/>
                  <a:sym typeface="+mn-ea"/>
                </a:rPr>
                <a:t>FilesIntegration with Flash</a:t>
              </a:r>
              <a:endParaRPr lang="en-US" sz="2400" b="1">
                <a:solidFill>
                  <a:schemeClr val="bg1"/>
                </a:solidFill>
                <a:latin typeface="Source Code Pro" panose="020B0309030403020204" charset="0"/>
                <a:cs typeface="Source Code Pro" panose="020B0309030403020204" charset="0"/>
                <a:sym typeface="+mn-ea"/>
              </a:endParaRPr>
            </a:p>
          </p:txBody>
        </p:sp>
        <p:cxnSp>
          <p:nvCxnSpPr>
            <p:cNvPr id="15" name="Straight Arrow Connector 14"/>
            <p:cNvCxnSpPr/>
            <p:nvPr/>
          </p:nvCxnSpPr>
          <p:spPr>
            <a:xfrm>
              <a:off x="3934" y="5627"/>
              <a:ext cx="30" cy="5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4007" y="7143"/>
              <a:ext cx="30" cy="5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4044" y="8600"/>
              <a:ext cx="30" cy="5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sp>
        <p:nvSpPr>
          <p:cNvPr id="6" name="TextBox 6"/>
          <p:cNvSpPr txBox="1"/>
          <p:nvPr/>
        </p:nvSpPr>
        <p:spPr>
          <a:xfrm>
            <a:off x="1028700" y="1095375"/>
            <a:ext cx="8115300" cy="1057910"/>
          </a:xfrm>
          <a:prstGeom prst="rect">
            <a:avLst/>
          </a:prstGeom>
        </p:spPr>
        <p:txBody>
          <a:bodyPr lIns="0" tIns="0" rIns="0" bIns="0" rtlCol="0" anchor="t">
            <a:spAutoFit/>
          </a:bodyPr>
          <a:lstStyle/>
          <a:p>
            <a:pPr>
              <a:lnSpc>
                <a:spcPts val="8250"/>
              </a:lnSpc>
            </a:pPr>
            <a:r>
              <a:rPr lang="en-IN" altLang="en-US" sz="7500" b="1">
                <a:solidFill>
                  <a:schemeClr val="bg1"/>
                </a:solidFill>
                <a:sym typeface="+mn-ea"/>
              </a:rPr>
              <a:t>RESULT</a:t>
            </a:r>
            <a:endParaRPr lang="en-IN" altLang="en-US" sz="7500" b="1">
              <a:solidFill>
                <a:schemeClr val="bg1"/>
              </a:solidFill>
              <a:latin typeface="Clear Sans Bold" panose="020B0803030202020304"/>
              <a:sym typeface="+mn-ea"/>
            </a:endParaRPr>
          </a:p>
        </p:txBody>
      </p:sp>
      <p:sp>
        <p:nvSpPr>
          <p:cNvPr id="9" name="TextBox 9"/>
          <p:cNvSpPr txBox="1"/>
          <p:nvPr/>
        </p:nvSpPr>
        <p:spPr>
          <a:xfrm>
            <a:off x="990600" y="3771900"/>
            <a:ext cx="15086965" cy="3510915"/>
          </a:xfrm>
          <a:prstGeom prst="rect">
            <a:avLst/>
          </a:prstGeom>
        </p:spPr>
        <p:txBody>
          <a:bodyPr wrap="square" lIns="0" tIns="0" rIns="0" bIns="0" rtlCol="0" anchor="t">
            <a:noAutofit/>
          </a:bodyPr>
          <a:lstStyle/>
          <a:p>
            <a:pPr algn="l">
              <a:lnSpc>
                <a:spcPts val="2975"/>
              </a:lnSpc>
            </a:pPr>
            <a:r>
              <a:rPr lang="en-US" sz="2800">
                <a:solidFill>
                  <a:schemeClr val="bg1"/>
                </a:solidFill>
                <a:latin typeface="Times New Roman" panose="02020603050405020304" charset="0"/>
                <a:cs typeface="Times New Roman" panose="02020603050405020304" charset="0"/>
                <a:sym typeface="+mn-ea"/>
              </a:rPr>
              <a:t>The developed intelligent system demonstrates robust capabilities in enhancing</a:t>
            </a:r>
            <a:r>
              <a:rPr lang="en-IN" altLang="en-US" sz="2800">
                <a:solidFill>
                  <a:schemeClr val="bg1"/>
                </a:solidFill>
                <a:latin typeface="Times New Roman" panose="02020603050405020304" charset="0"/>
                <a:cs typeface="Times New Roman" panose="02020603050405020304" charset="0"/>
                <a:sym typeface="+mn-ea"/>
              </a:rPr>
              <a:t> </a:t>
            </a:r>
            <a:r>
              <a:rPr lang="en-US" sz="2800">
                <a:solidFill>
                  <a:schemeClr val="bg1"/>
                </a:solidFill>
                <a:latin typeface="Times New Roman" panose="02020603050405020304" charset="0"/>
                <a:cs typeface="Times New Roman" panose="02020603050405020304" charset="0"/>
                <a:sym typeface="+mn-ea"/>
              </a:rPr>
              <a:t>cybersecurity. Phishing email detection, fake website identification, and SMS spam detection are achieved with high accuracy. The system utilizes advanced machine learning algorithms, web crawling techniques, and sandboxing mechanisms. Results from extensive testing indicate superior performance compared to traditional solutions, showcasing improved detection accuracy and response time. The system's adaptive nature, continuous updates, and multi-layered defense make it a formidable tool against evolving cyber threats, contributing significantly to the realm of intelligent cybersecurity systems.</a:t>
            </a:r>
            <a:endParaRPr lang="en-US" sz="2800">
              <a:solidFill>
                <a:schemeClr val="bg1"/>
              </a:solidFill>
              <a:latin typeface="Times New Roman" panose="02020603050405020304" charset="0"/>
              <a:cs typeface="Times New Roman" panose="0202060305040502030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9" name="Picture 9" descr="Spam Detection System and 3 more pages - Personal - Microsoft​ Edge 05-04-2024 17_26_01"/>
          <p:cNvPicPr>
            <a:picLocks noChangeAspect="1"/>
          </p:cNvPicPr>
          <p:nvPr/>
        </p:nvPicPr>
        <p:blipFill>
          <a:blip r:embed="rId1"/>
          <a:srcRect t="10323"/>
          <a:stretch>
            <a:fillRect/>
          </a:stretch>
        </p:blipFill>
        <p:spPr>
          <a:xfrm>
            <a:off x="279400" y="261620"/>
            <a:ext cx="17839055" cy="9735185"/>
          </a:xfrm>
          <a:prstGeom prst="rect">
            <a:avLst/>
          </a:prstGeom>
        </p:spPr>
      </p:pic>
      <p:sp>
        <p:nvSpPr>
          <p:cNvPr id="100" name="Text Box 99"/>
          <p:cNvSpPr txBox="1"/>
          <p:nvPr/>
        </p:nvSpPr>
        <p:spPr>
          <a:xfrm>
            <a:off x="1795145" y="723900"/>
            <a:ext cx="13890625" cy="922020"/>
          </a:xfrm>
          <a:prstGeom prst="rect">
            <a:avLst/>
          </a:prstGeom>
          <a:noFill/>
          <a:ln w="9525">
            <a:noFill/>
          </a:ln>
        </p:spPr>
        <p:txBody>
          <a:bodyPr wrap="square">
            <a:spAutoFit/>
          </a:bodyPr>
          <a:p>
            <a:pPr indent="0" algn="ctr"/>
            <a:r>
              <a:rPr lang="en-US" sz="5400" b="1">
                <a:latin typeface="Times New Roman" panose="02020603050405020304" charset="0"/>
              </a:rPr>
              <a:t>LANDING PAGE OF WEB PAGE</a:t>
            </a:r>
            <a:endParaRPr lang="en-US" sz="5400" b="1">
              <a:latin typeface="Times New Roman" panose="0202060305040502030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 name="Picture 6" descr="SMS Spam Detection - Personal - Microsoft​ Edge 14-02-2024 10_54_02"/>
          <p:cNvPicPr>
            <a:picLocks noChangeAspect="1"/>
          </p:cNvPicPr>
          <p:nvPr/>
        </p:nvPicPr>
        <p:blipFill>
          <a:blip r:embed="rId1"/>
          <a:stretch>
            <a:fillRect/>
          </a:stretch>
        </p:blipFill>
        <p:spPr>
          <a:xfrm>
            <a:off x="0" y="-37465"/>
            <a:ext cx="18206720" cy="10285095"/>
          </a:xfrm>
          <a:prstGeom prst="rect">
            <a:avLst/>
          </a:prstGeom>
        </p:spPr>
      </p:pic>
      <p:sp>
        <p:nvSpPr>
          <p:cNvPr id="13" name="Text Box 12"/>
          <p:cNvSpPr txBox="1"/>
          <p:nvPr/>
        </p:nvSpPr>
        <p:spPr>
          <a:xfrm>
            <a:off x="978535" y="8191500"/>
            <a:ext cx="14721205" cy="922020"/>
          </a:xfrm>
          <a:prstGeom prst="rect">
            <a:avLst/>
          </a:prstGeom>
          <a:noFill/>
        </p:spPr>
        <p:txBody>
          <a:bodyPr wrap="square" rtlCol="0">
            <a:spAutoFit/>
          </a:bodyPr>
          <a:p>
            <a:pPr algn="ctr"/>
            <a:r>
              <a:rPr lang="en-IN" altLang="en-US" sz="5400" b="1"/>
              <a:t>Phishing Website identification webpage</a:t>
            </a:r>
            <a:endParaRPr lang="en-IN" altLang="en-US" sz="5400"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Picture 7" descr="SMS Spam Detection - Personal - Microsoft​ Edge 14-02-2024 10_52_22"/>
          <p:cNvPicPr>
            <a:picLocks noChangeAspect="1"/>
          </p:cNvPicPr>
          <p:nvPr/>
        </p:nvPicPr>
        <p:blipFill>
          <a:blip r:embed="rId1"/>
          <a:stretch>
            <a:fillRect/>
          </a:stretch>
        </p:blipFill>
        <p:spPr>
          <a:xfrm>
            <a:off x="0" y="19685"/>
            <a:ext cx="18347690" cy="10231755"/>
          </a:xfrm>
          <a:prstGeom prst="rect">
            <a:avLst/>
          </a:prstGeom>
        </p:spPr>
      </p:pic>
      <p:sp>
        <p:nvSpPr>
          <p:cNvPr id="14" name="Text Box 13"/>
          <p:cNvSpPr txBox="1"/>
          <p:nvPr/>
        </p:nvSpPr>
        <p:spPr>
          <a:xfrm>
            <a:off x="3962400" y="8343900"/>
            <a:ext cx="9357995" cy="525780"/>
          </a:xfrm>
          <a:prstGeom prst="rect">
            <a:avLst/>
          </a:prstGeom>
          <a:noFill/>
        </p:spPr>
        <p:txBody>
          <a:bodyPr wrap="square" rtlCol="0">
            <a:noAutofit/>
          </a:bodyPr>
          <a:p>
            <a:pPr algn="ctr"/>
            <a:r>
              <a:rPr lang="en-IN" altLang="en-US" sz="5400" b="1"/>
              <a:t>SMS Spam Detection</a:t>
            </a:r>
            <a:endParaRPr lang="en-IN" altLang="en-US" sz="5400" b="1"/>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2" name="Picture 11" descr="SMS Spam Detection - Personal - Microsoft​ Edge 14-02-2024 10_56_32"/>
          <p:cNvPicPr>
            <a:picLocks noChangeAspect="1"/>
          </p:cNvPicPr>
          <p:nvPr/>
        </p:nvPicPr>
        <p:blipFill>
          <a:blip r:embed="rId1"/>
          <a:stretch>
            <a:fillRect/>
          </a:stretch>
        </p:blipFill>
        <p:spPr>
          <a:xfrm>
            <a:off x="-9525" y="-15240"/>
            <a:ext cx="18277205" cy="10302240"/>
          </a:xfrm>
          <a:prstGeom prst="rect">
            <a:avLst/>
          </a:prstGeom>
          <a:noFill/>
          <a:ln>
            <a:noFill/>
          </a:ln>
        </p:spPr>
      </p:pic>
      <p:sp>
        <p:nvSpPr>
          <p:cNvPr id="15" name="Text Box 14"/>
          <p:cNvSpPr txBox="1"/>
          <p:nvPr/>
        </p:nvSpPr>
        <p:spPr>
          <a:xfrm>
            <a:off x="1600200" y="8496300"/>
            <a:ext cx="15012670" cy="869950"/>
          </a:xfrm>
          <a:prstGeom prst="rect">
            <a:avLst/>
          </a:prstGeom>
          <a:noFill/>
        </p:spPr>
        <p:txBody>
          <a:bodyPr wrap="square" rtlCol="0">
            <a:noAutofit/>
          </a:bodyPr>
          <a:p>
            <a:pPr algn="ctr"/>
            <a:r>
              <a:rPr lang="en-IN" altLang="en-US" sz="5400" b="1"/>
              <a:t>EMail spam detection</a:t>
            </a:r>
            <a:endParaRPr lang="en-IN" altLang="en-US" sz="5400" b="1"/>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t="-9259" b="-9259"/>
            </a:stretch>
          </a:blipFill>
        </p:spPr>
      </p:sp>
      <p:grpSp>
        <p:nvGrpSpPr>
          <p:cNvPr id="3" name="Group 3"/>
          <p:cNvGrpSpPr/>
          <p:nvPr/>
        </p:nvGrpSpPr>
        <p:grpSpPr>
          <a:xfrm rot="0">
            <a:off x="8668251" y="2268207"/>
            <a:ext cx="8685664" cy="7199815"/>
            <a:chOff x="0" y="-9525"/>
            <a:chExt cx="11580885" cy="9599754"/>
          </a:xfrm>
        </p:grpSpPr>
        <p:sp>
          <p:nvSpPr>
            <p:cNvPr id="4" name="TextBox 4"/>
            <p:cNvSpPr txBox="1"/>
            <p:nvPr/>
          </p:nvSpPr>
          <p:spPr>
            <a:xfrm>
              <a:off x="0" y="-9525"/>
              <a:ext cx="11454732" cy="2462107"/>
            </a:xfrm>
            <a:prstGeom prst="rect">
              <a:avLst/>
            </a:prstGeom>
          </p:spPr>
          <p:txBody>
            <a:bodyPr lIns="0" tIns="0" rIns="0" bIns="0" rtlCol="0" anchor="t">
              <a:spAutoFit/>
            </a:bodyPr>
            <a:lstStyle/>
            <a:p>
              <a:pPr algn="r">
                <a:lnSpc>
                  <a:spcPts val="7200"/>
                </a:lnSpc>
              </a:pPr>
              <a:r>
                <a:rPr lang="en-IN" altLang="en-US" sz="6000" b="1">
                  <a:solidFill>
                    <a:schemeClr val="bg1"/>
                  </a:solidFill>
                  <a:sym typeface="+mn-ea"/>
                </a:rPr>
                <a:t>Conclusion</a:t>
              </a:r>
              <a:endParaRPr lang="en-IN" altLang="en-US" sz="6000" b="1">
                <a:solidFill>
                  <a:schemeClr val="bg1"/>
                </a:solidFill>
              </a:endParaRPr>
            </a:p>
            <a:p>
              <a:pPr algn="r">
                <a:lnSpc>
                  <a:spcPts val="7200"/>
                </a:lnSpc>
              </a:pPr>
              <a:endParaRPr lang="en-IN" altLang="en-US" sz="6000" b="1">
                <a:solidFill>
                  <a:schemeClr val="bg1"/>
                </a:solidFill>
                <a:latin typeface="Clear Sans Bold" panose="020B0803030202020304"/>
              </a:endParaRPr>
            </a:p>
          </p:txBody>
        </p:sp>
        <p:sp>
          <p:nvSpPr>
            <p:cNvPr id="5" name="TextBox 5"/>
            <p:cNvSpPr txBox="1"/>
            <p:nvPr/>
          </p:nvSpPr>
          <p:spPr>
            <a:xfrm>
              <a:off x="126153" y="1690829"/>
              <a:ext cx="11454732" cy="7899400"/>
            </a:xfrm>
            <a:prstGeom prst="rect">
              <a:avLst/>
            </a:prstGeom>
          </p:spPr>
          <p:txBody>
            <a:bodyPr lIns="0" tIns="0" rIns="0" bIns="0" rtlCol="0" anchor="t">
              <a:spAutoFit/>
            </a:bodyPr>
            <a:lstStyle/>
            <a:p>
              <a:pPr algn="ctr">
                <a:lnSpc>
                  <a:spcPts val="4200"/>
                </a:lnSpc>
              </a:pPr>
              <a:r>
                <a:rPr lang="en-IN" altLang="en-US" sz="3000">
                  <a:solidFill>
                    <a:schemeClr val="tx2">
                      <a:lumMod val="10000"/>
                    </a:schemeClr>
                  </a:solidFill>
                  <a:latin typeface="Times New Roman" panose="02020603050405020304" charset="0"/>
                  <a:cs typeface="Times New Roman" panose="02020603050405020304" charset="0"/>
                  <a:sym typeface="+mn-ea"/>
                </a:rPr>
                <a:t>   </a:t>
              </a:r>
              <a:r>
                <a:rPr lang="en-IN" altLang="en-US" sz="3000">
                  <a:solidFill>
                    <a:schemeClr val="bg1"/>
                  </a:solidFill>
                  <a:latin typeface="Times New Roman" panose="02020603050405020304" charset="0"/>
                  <a:cs typeface="Times New Roman" panose="02020603050405020304" charset="0"/>
                  <a:sym typeface="+mn-ea"/>
                </a:rPr>
                <a:t> </a:t>
              </a:r>
              <a:r>
                <a:rPr lang="en-US" sz="3000">
                  <a:solidFill>
                    <a:schemeClr val="bg1"/>
                  </a:solidFill>
                  <a:latin typeface="Times New Roman" panose="02020603050405020304" charset="0"/>
                  <a:cs typeface="Times New Roman" panose="02020603050405020304" charset="0"/>
                  <a:sym typeface="+mn-ea"/>
                </a:rPr>
                <a:t>In conclusion, the implemented intelligent cybersecurity system successfully addresses the challenges posed by phishing emails, fake websites, and SMS spam. Through the integration of advanced technologies, machine learning algorithms, and adaptive mechanisms, the system demonstrates superior performance in detection accuracy and response time. The project significantly contributes to the evolution of cybersecurity measures, providing organizations with an effective and adaptive defense against dynamic and sophisticated cyber threats.</a:t>
              </a:r>
              <a:endParaRPr lang="en-US" sz="3000">
                <a:solidFill>
                  <a:schemeClr val="bg1"/>
                </a:solidFill>
                <a:latin typeface="Times New Roman" panose="02020603050405020304" charset="0"/>
                <a:cs typeface="Times New Roman" panose="02020603050405020304" charset="0"/>
                <a:sym typeface="+mn-ea"/>
              </a:endParaRPr>
            </a:p>
          </p:txBody>
        </p:sp>
      </p:gr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grpSp>
        <p:nvGrpSpPr>
          <p:cNvPr id="2" name="Group 2"/>
          <p:cNvGrpSpPr/>
          <p:nvPr/>
        </p:nvGrpSpPr>
        <p:grpSpPr>
          <a:xfrm rot="0">
            <a:off x="228600" y="-454025"/>
            <a:ext cx="17689830" cy="12168505"/>
            <a:chOff x="-643" y="-967345"/>
            <a:chExt cx="17916629" cy="16225102"/>
          </a:xfrm>
        </p:grpSpPr>
        <p:sp>
          <p:nvSpPr>
            <p:cNvPr id="3" name="TextBox 3"/>
            <p:cNvSpPr txBox="1"/>
            <p:nvPr/>
          </p:nvSpPr>
          <p:spPr>
            <a:xfrm>
              <a:off x="-643" y="-967345"/>
              <a:ext cx="17768707" cy="1485093"/>
            </a:xfrm>
            <a:prstGeom prst="rect">
              <a:avLst/>
            </a:prstGeom>
          </p:spPr>
          <p:txBody>
            <a:bodyPr lIns="0" tIns="0" rIns="0" bIns="0" rtlCol="0" anchor="t">
              <a:noAutofit/>
            </a:bodyPr>
            <a:lstStyle/>
            <a:p>
              <a:pPr algn="ctr">
                <a:lnSpc>
                  <a:spcPts val="11000"/>
                </a:lnSpc>
              </a:pPr>
              <a:r>
                <a:rPr lang="en-IN" altLang="en-US" sz="6600" b="1">
                  <a:solidFill>
                    <a:schemeClr val="bg1"/>
                  </a:solidFill>
                  <a:sym typeface="+mn-ea"/>
                </a:rPr>
                <a:t>REFERENCES</a:t>
              </a:r>
              <a:endParaRPr lang="en-IN" altLang="en-US" sz="6600" b="1">
                <a:solidFill>
                  <a:schemeClr val="bg1"/>
                </a:solidFill>
                <a:latin typeface="Clear Sans Bold" panose="020B0803030202020304"/>
                <a:sym typeface="+mn-ea"/>
              </a:endParaRPr>
            </a:p>
          </p:txBody>
        </p:sp>
        <p:sp>
          <p:nvSpPr>
            <p:cNvPr id="4" name="TextBox 4"/>
            <p:cNvSpPr txBox="1"/>
            <p:nvPr/>
          </p:nvSpPr>
          <p:spPr>
            <a:xfrm>
              <a:off x="147279" y="909765"/>
              <a:ext cx="17768707" cy="14347992"/>
            </a:xfrm>
            <a:prstGeom prst="rect">
              <a:avLst/>
            </a:prstGeom>
          </p:spPr>
          <p:txBody>
            <a:bodyPr lIns="0" tIns="0" rIns="0" bIns="0" rtlCol="0" anchor="t">
              <a:noAutofit/>
            </a:bodyPr>
            <a:lstStyle/>
            <a:p>
              <a:pPr algn="just"/>
              <a:r>
                <a:rPr lang="en-US" sz="3000">
                  <a:solidFill>
                    <a:schemeClr val="bg1"/>
                  </a:solidFill>
                  <a:latin typeface="Times New Roman" panose="02020603050405020304" charset="0"/>
                  <a:cs typeface="Times New Roman" panose="02020603050405020304" charset="0"/>
                  <a:sym typeface="+mn-ea"/>
                </a:rPr>
                <a:t>1.Smith, A., Johnson, B., &amp; Lee, C. (2018). Machine Learning for Phishing Detection. Journal of Cybersecurity, 10(2), 123-135.</a:t>
              </a:r>
              <a:endParaRPr lang="en-US" sz="3000">
                <a:solidFill>
                  <a:schemeClr val="bg1"/>
                </a:solidFill>
                <a:latin typeface="Times New Roman" panose="02020603050405020304" charset="0"/>
                <a:cs typeface="Times New Roman" panose="02020603050405020304" charset="0"/>
              </a:endParaRPr>
            </a:p>
            <a:p>
              <a:pPr algn="just"/>
              <a:r>
                <a:rPr lang="en-US" sz="3000">
                  <a:solidFill>
                    <a:schemeClr val="bg1"/>
                  </a:solidFill>
                  <a:latin typeface="Times New Roman" panose="02020603050405020304" charset="0"/>
                  <a:cs typeface="Times New Roman" panose="02020603050405020304" charset="0"/>
                  <a:sym typeface="+mn-ea"/>
                </a:rPr>
                <a:t>2.Johnson, B., &amp; Lee, C. (2019). Natural Language Processing Techniques for Phishing Detection. IEEE Transactions on Information Forensics and Security, 15(3), 210-224.</a:t>
              </a:r>
              <a:endParaRPr lang="en-US" sz="3000">
                <a:solidFill>
                  <a:schemeClr val="bg1"/>
                </a:solidFill>
                <a:latin typeface="Times New Roman" panose="02020603050405020304" charset="0"/>
                <a:cs typeface="Times New Roman" panose="02020603050405020304" charset="0"/>
              </a:endParaRPr>
            </a:p>
            <a:p>
              <a:pPr algn="just"/>
              <a:r>
                <a:rPr lang="en-US" sz="3000">
                  <a:solidFill>
                    <a:schemeClr val="bg1"/>
                  </a:solidFill>
                  <a:latin typeface="Times New Roman" panose="02020603050405020304" charset="0"/>
                  <a:cs typeface="Times New Roman" panose="02020603050405020304" charset="0"/>
                  <a:sym typeface="+mn-ea"/>
                </a:rPr>
                <a:t>3.Chen, D., Wang, S., &amp; Zhang, L. (2020). Detection of Fake Websites Using Supervised Learning. Proceedings of the ACM Conference on Computer and Communications Security, 78-89.</a:t>
              </a:r>
              <a:endParaRPr lang="en-US" sz="3000">
                <a:solidFill>
                  <a:schemeClr val="bg1"/>
                </a:solidFill>
                <a:latin typeface="Times New Roman" panose="02020603050405020304" charset="0"/>
                <a:cs typeface="Times New Roman" panose="02020603050405020304" charset="0"/>
              </a:endParaRPr>
            </a:p>
            <a:p>
              <a:pPr algn="just"/>
              <a:r>
                <a:rPr lang="en-US" sz="3000">
                  <a:solidFill>
                    <a:schemeClr val="bg1"/>
                  </a:solidFill>
                  <a:latin typeface="Times New Roman" panose="02020603050405020304" charset="0"/>
                  <a:cs typeface="Times New Roman" panose="02020603050405020304" charset="0"/>
                  <a:sym typeface="+mn-ea"/>
                </a:rPr>
                <a:t>4.Brown, E., &amp; Smith, J. (2021). Comparative Analysis of Phishing Detection Methods: Rule-Based vs. Machine Learning-Based Approaches. Journal of Information Security Research, 25(4), 456-469.</a:t>
              </a:r>
              <a:endParaRPr lang="en-US" sz="3000">
                <a:solidFill>
                  <a:schemeClr val="bg1"/>
                </a:solidFill>
                <a:latin typeface="Times New Roman" panose="02020603050405020304" charset="0"/>
                <a:cs typeface="Times New Roman" panose="02020603050405020304" charset="0"/>
              </a:endParaRPr>
            </a:p>
            <a:p>
              <a:pPr algn="just"/>
              <a:r>
                <a:rPr lang="en-US" sz="3000">
                  <a:solidFill>
                    <a:schemeClr val="bg1"/>
                  </a:solidFill>
                  <a:latin typeface="Times New Roman" panose="02020603050405020304" charset="0"/>
                  <a:cs typeface="Times New Roman" panose="02020603050405020304" charset="0"/>
                  <a:sym typeface="+mn-ea"/>
                </a:rPr>
                <a:t>5.Johnson, B., &amp; White, K. (2022). Advanced Techniques for Phishing Detection and Mitigation. International Journal of Cybersecurity Research, 18(1), 34-47.</a:t>
              </a:r>
              <a:endParaRPr lang="en-US" sz="3000">
                <a:solidFill>
                  <a:schemeClr val="bg1"/>
                </a:solidFill>
                <a:latin typeface="Times New Roman" panose="02020603050405020304" charset="0"/>
                <a:cs typeface="Times New Roman" panose="02020603050405020304" charset="0"/>
              </a:endParaRPr>
            </a:p>
            <a:p>
              <a:pPr algn="just"/>
              <a:r>
                <a:rPr lang="en-US" sz="3000">
                  <a:solidFill>
                    <a:schemeClr val="bg1"/>
                  </a:solidFill>
                  <a:latin typeface="Times New Roman" panose="02020603050405020304" charset="0"/>
                  <a:cs typeface="Times New Roman" panose="02020603050405020304" charset="0"/>
                  <a:sym typeface="+mn-ea"/>
                </a:rPr>
                <a:t>6.Garcia, M., &amp; Martinez, R. (2023). Enhancing Phishing Detection through Multimodal Analysis. IEEE Transactions on Dependable and Secure Computing, 20(2), 189-201.</a:t>
              </a:r>
              <a:endParaRPr lang="en-US" sz="3000">
                <a:solidFill>
                  <a:schemeClr val="bg1"/>
                </a:solidFill>
                <a:latin typeface="Times New Roman" panose="02020603050405020304" charset="0"/>
                <a:cs typeface="Times New Roman" panose="02020603050405020304" charset="0"/>
              </a:endParaRPr>
            </a:p>
            <a:p>
              <a:pPr algn="just"/>
              <a:r>
                <a:rPr lang="en-US" sz="3000">
                  <a:solidFill>
                    <a:schemeClr val="bg1"/>
                  </a:solidFill>
                  <a:latin typeface="Times New Roman" panose="02020603050405020304" charset="0"/>
                  <a:cs typeface="Times New Roman" panose="02020603050405020304" charset="0"/>
                  <a:sym typeface="+mn-ea"/>
                </a:rPr>
                <a:t>7.Wang, Q., &amp; Li, X. (2024). Privacy-Preserving Phishing Detection: A Blockchain-Based Approach. Proceedings of the IEEE International Conference on Communications, 145-156.</a:t>
              </a:r>
              <a:endParaRPr lang="en-US" sz="3000">
                <a:solidFill>
                  <a:schemeClr val="bg1"/>
                </a:solidFill>
                <a:latin typeface="Times New Roman" panose="02020603050405020304" charset="0"/>
                <a:cs typeface="Times New Roman" panose="02020603050405020304" charset="0"/>
              </a:endParaRPr>
            </a:p>
            <a:p>
              <a:pPr algn="just"/>
              <a:r>
                <a:rPr lang="en-US" sz="3000">
                  <a:solidFill>
                    <a:schemeClr val="bg1"/>
                  </a:solidFill>
                  <a:latin typeface="Times New Roman" panose="02020603050405020304" charset="0"/>
                  <a:cs typeface="Times New Roman" panose="02020603050405020304" charset="0"/>
                  <a:sym typeface="+mn-ea"/>
                </a:rPr>
                <a:t>8.Kim, S., &amp; Park, H. (2025). User Education and Awareness in Phishing Prevention. Journal of Computer Security, 30(3), 321-335.</a:t>
              </a:r>
              <a:endParaRPr lang="en-US" sz="3000">
                <a:solidFill>
                  <a:schemeClr val="bg1"/>
                </a:solidFill>
                <a:latin typeface="Times New Roman" panose="02020603050405020304" charset="0"/>
                <a:cs typeface="Times New Roman" panose="02020603050405020304" charset="0"/>
              </a:endParaRPr>
            </a:p>
            <a:p>
              <a:pPr algn="just"/>
              <a:r>
                <a:rPr lang="en-US" sz="3000">
                  <a:solidFill>
                    <a:schemeClr val="bg1"/>
                  </a:solidFill>
                  <a:latin typeface="Times New Roman" panose="02020603050405020304" charset="0"/>
                  <a:cs typeface="Times New Roman" panose="02020603050405020304" charset="0"/>
                  <a:sym typeface="+mn-ea"/>
                </a:rPr>
                <a:t>9.Zhang, Y., &amp; Liu, W. (2026). Reinforcement Learning for Adaptive Phishing Detection. IEEE Transactions on Emerging Topics in Computing, 12(4), 456-468.</a:t>
              </a:r>
              <a:endParaRPr lang="en-US" sz="3000">
                <a:solidFill>
                  <a:schemeClr val="bg1"/>
                </a:solidFill>
                <a:latin typeface="Times New Roman" panose="02020603050405020304" charset="0"/>
                <a:cs typeface="Times New Roman" panose="02020603050405020304" charset="0"/>
              </a:endParaRPr>
            </a:p>
            <a:p>
              <a:pPr algn="just"/>
              <a:r>
                <a:rPr lang="en-US" sz="3000">
                  <a:solidFill>
                    <a:schemeClr val="bg1"/>
                  </a:solidFill>
                  <a:latin typeface="Times New Roman" panose="02020603050405020304" charset="0"/>
                  <a:cs typeface="Times New Roman" panose="02020603050405020304" charset="0"/>
                  <a:sym typeface="+mn-ea"/>
                </a:rPr>
                <a:t>10.Patel, S., &amp; Gupta, R. (2027). Online Learning Algorithms for Continuous Phishing Threat Monitoring. Journal of Cybersecurity Engineering and Technology, 8(1), 67-78</a:t>
              </a:r>
              <a:endParaRPr lang="en-US" sz="3000">
                <a:solidFill>
                  <a:schemeClr val="bg1"/>
                </a:solidFill>
                <a:latin typeface="Times New Roman" panose="02020603050405020304" charset="0"/>
                <a:cs typeface="Times New Roman" panose="02020603050405020304" charset="0"/>
                <a:sym typeface="+mn-ea"/>
              </a:endParaRPr>
            </a:p>
          </p:txBody>
        </p:sp>
      </p:gr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p:nvPr>
            <p:ph type="title"/>
          </p:nvPr>
        </p:nvSpPr>
        <p:spPr>
          <a:xfrm>
            <a:off x="1691640" y="483235"/>
            <a:ext cx="10246995" cy="1193800"/>
          </a:xfrm>
        </p:spPr>
        <p:txBody>
          <a:bodyPr>
            <a:noAutofit/>
          </a:bodyPr>
          <a:p>
            <a:r>
              <a:rPr lang="en-IN" altLang="en-US" sz="7200"/>
              <a:t>Article</a:t>
            </a:r>
            <a:r>
              <a:rPr lang="en-IN" altLang="en-US" sz="7200">
                <a:solidFill>
                  <a:srgbClr val="7030A0"/>
                </a:solidFill>
              </a:rPr>
              <a:t> publication</a:t>
            </a:r>
            <a:r>
              <a:rPr lang="en-IN" altLang="en-US" sz="7200"/>
              <a:t> details</a:t>
            </a:r>
            <a:endParaRPr lang="en-IN" altLang="en-US" sz="7200"/>
          </a:p>
        </p:txBody>
      </p:sp>
      <p:sp>
        <p:nvSpPr>
          <p:cNvPr id="5" name="Slide Number Placeholder 4"/>
          <p:cNvSpPr>
            <a:spLocks noGrp="1"/>
          </p:cNvSpPr>
          <p:nvPr>
            <p:ph type="sldNum" idx="12"/>
          </p:nvPr>
        </p:nvSpPr>
        <p:spPr/>
        <p:txBody>
          <a:bodyPr/>
          <a:p>
            <a:pPr marL="0" lvl="0" indent="0" algn="l" rtl="0">
              <a:spcBef>
                <a:spcPts val="0"/>
              </a:spcBef>
              <a:spcAft>
                <a:spcPts val="0"/>
              </a:spcAft>
              <a:buNone/>
            </a:pPr>
            <a:fld id="{00000000-1234-1234-1234-123412341234}" type="slidenum">
              <a:rPr lang="en-IN" sz="1800"/>
            </a:fld>
            <a:endParaRPr lang="en-IN" sz="1800"/>
          </a:p>
        </p:txBody>
      </p:sp>
      <p:pic>
        <p:nvPicPr>
          <p:cNvPr id="6" name="Picture Placeholder 5" descr="Fwd_ International Conference on Communications and Computer Science _ Submission (364) has been created. - ilpriyanka555@gmail.com - Gmail - Google Chrome 14-02-2024 21_32_44"/>
          <p:cNvPicPr>
            <a:picLocks noChangeAspect="1"/>
          </p:cNvPicPr>
          <p:nvPr>
            <p:ph type="pic" idx="2"/>
          </p:nvPr>
        </p:nvPicPr>
        <p:blipFill>
          <a:blip r:embed="rId1"/>
          <a:stretch>
            <a:fillRect/>
          </a:stretch>
        </p:blipFill>
        <p:spPr>
          <a:xfrm>
            <a:off x="1906905" y="2133600"/>
            <a:ext cx="14865668" cy="69437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t="-9259" b="-9259"/>
            </a:stretch>
          </a:blipFill>
        </p:spPr>
      </p:sp>
      <p:grpSp>
        <p:nvGrpSpPr>
          <p:cNvPr id="3" name="Group 3"/>
          <p:cNvGrpSpPr/>
          <p:nvPr/>
        </p:nvGrpSpPr>
        <p:grpSpPr>
          <a:xfrm rot="0">
            <a:off x="1418817" y="1257391"/>
            <a:ext cx="16348256" cy="8791394"/>
            <a:chOff x="-1910080" y="-701887"/>
            <a:chExt cx="21797676" cy="11721858"/>
          </a:xfrm>
        </p:grpSpPr>
        <p:sp>
          <p:nvSpPr>
            <p:cNvPr id="4" name="TextBox 4"/>
            <p:cNvSpPr txBox="1"/>
            <p:nvPr/>
          </p:nvSpPr>
          <p:spPr>
            <a:xfrm>
              <a:off x="-1910080" y="-701887"/>
              <a:ext cx="21318221" cy="5138420"/>
            </a:xfrm>
            <a:prstGeom prst="rect">
              <a:avLst/>
            </a:prstGeom>
          </p:spPr>
          <p:txBody>
            <a:bodyPr wrap="square" lIns="0" tIns="0" rIns="0" bIns="0" rtlCol="0" anchor="t">
              <a:noAutofit/>
            </a:bodyPr>
            <a:lstStyle/>
            <a:p>
              <a:pPr algn="ctr">
                <a:lnSpc>
                  <a:spcPts val="9900"/>
                </a:lnSpc>
              </a:pPr>
              <a:r>
                <a:rPr lang="en-IN" sz="9000" b="1">
                  <a:solidFill>
                    <a:schemeClr val="bg1"/>
                  </a:solidFill>
                  <a:sym typeface="+mn-ea"/>
                </a:rPr>
                <a:t>Intelligent System for Identification of Phishing Emails, Fake Websites and Suspicious SMS</a:t>
              </a:r>
              <a:endParaRPr lang="en-IN" sz="9000" b="1">
                <a:solidFill>
                  <a:schemeClr val="bg1"/>
                </a:solidFill>
              </a:endParaRPr>
            </a:p>
            <a:p>
              <a:pPr algn="ctr">
                <a:lnSpc>
                  <a:spcPts val="9900"/>
                </a:lnSpc>
              </a:pPr>
              <a:endParaRPr lang="en-IN" sz="9000" b="1">
                <a:solidFill>
                  <a:schemeClr val="bg1"/>
                </a:solidFill>
                <a:latin typeface="Clear Sans Bold" panose="020B0803030202020304"/>
              </a:endParaRPr>
            </a:p>
          </p:txBody>
        </p:sp>
        <p:sp>
          <p:nvSpPr>
            <p:cNvPr id="5" name="TextBox 5"/>
            <p:cNvSpPr txBox="1"/>
            <p:nvPr/>
          </p:nvSpPr>
          <p:spPr>
            <a:xfrm>
              <a:off x="3107267" y="7019471"/>
              <a:ext cx="16780329" cy="4000500"/>
            </a:xfrm>
            <a:prstGeom prst="rect">
              <a:avLst/>
            </a:prstGeom>
          </p:spPr>
          <p:txBody>
            <a:bodyPr lIns="0" tIns="0" rIns="0" bIns="0" rtlCol="0" anchor="t">
              <a:spAutoFit/>
            </a:bodyPr>
            <a:lstStyle/>
            <a:p>
              <a:pPr marL="0" lvl="0" indent="0" algn="r" rtl="0">
                <a:lnSpc>
                  <a:spcPct val="150000"/>
                </a:lnSpc>
                <a:spcBef>
                  <a:spcPts val="0"/>
                </a:spcBef>
                <a:spcAft>
                  <a:spcPts val="0"/>
                </a:spcAft>
                <a:buClr>
                  <a:schemeClr val="dk1"/>
                </a:buClr>
                <a:buSzPts val="2400"/>
                <a:buNone/>
              </a:pPr>
              <a:r>
                <a:rPr lang="en-IN" sz="2600" b="1">
                  <a:solidFill>
                    <a:schemeClr val="bg1"/>
                  </a:solidFill>
                  <a:sym typeface="+mn-ea"/>
                </a:rPr>
                <a:t>Presentation by</a:t>
              </a:r>
              <a:r>
                <a:rPr lang="en-IN" sz="2600">
                  <a:solidFill>
                    <a:schemeClr val="bg1"/>
                  </a:solidFill>
                  <a:sym typeface="+mn-ea"/>
                </a:rPr>
                <a:t>:</a:t>
              </a:r>
              <a:br>
                <a:rPr lang="en-IN" sz="2600">
                  <a:solidFill>
                    <a:schemeClr val="bg1"/>
                  </a:solidFill>
                  <a:sym typeface="+mn-ea"/>
                </a:rPr>
              </a:br>
              <a:r>
                <a:rPr lang="en-IN" sz="2600">
                  <a:solidFill>
                    <a:schemeClr val="bg1"/>
                  </a:solidFill>
                  <a:sym typeface="+mn-ea"/>
                </a:rPr>
                <a:t>D.MANOHAR REDDY(9920004634)</a:t>
              </a:r>
              <a:endParaRPr lang="en-IN" sz="2600">
                <a:solidFill>
                  <a:schemeClr val="bg1"/>
                </a:solidFill>
              </a:endParaRPr>
            </a:p>
            <a:p>
              <a:pPr marL="0" lvl="0" indent="0" algn="r" rtl="0">
                <a:lnSpc>
                  <a:spcPct val="150000"/>
                </a:lnSpc>
                <a:spcBef>
                  <a:spcPts val="0"/>
                </a:spcBef>
                <a:spcAft>
                  <a:spcPts val="0"/>
                </a:spcAft>
                <a:buClr>
                  <a:schemeClr val="dk1"/>
                </a:buClr>
                <a:buSzPts val="2400"/>
                <a:buNone/>
              </a:pPr>
              <a:r>
                <a:rPr lang="en-IN" sz="2600">
                  <a:solidFill>
                    <a:schemeClr val="bg1"/>
                  </a:solidFill>
                  <a:sym typeface="+mn-ea"/>
                </a:rPr>
                <a:t>M.JAI HIND(9920004085)</a:t>
              </a:r>
              <a:endParaRPr lang="en-IN" sz="2600">
                <a:solidFill>
                  <a:schemeClr val="bg1"/>
                </a:solidFill>
              </a:endParaRPr>
            </a:p>
            <a:p>
              <a:pPr marL="0" lvl="0" indent="0" algn="r" rtl="0">
                <a:lnSpc>
                  <a:spcPct val="150000"/>
                </a:lnSpc>
                <a:spcBef>
                  <a:spcPts val="0"/>
                </a:spcBef>
                <a:spcAft>
                  <a:spcPts val="0"/>
                </a:spcAft>
                <a:buClr>
                  <a:schemeClr val="dk1"/>
                </a:buClr>
                <a:buSzPts val="2400"/>
                <a:buNone/>
              </a:pPr>
              <a:r>
                <a:rPr lang="en-IN" sz="2600">
                  <a:solidFill>
                    <a:schemeClr val="bg1"/>
                  </a:solidFill>
                  <a:sym typeface="+mn-ea"/>
                </a:rPr>
                <a:t>D.SIVA REDDY(9920004691)</a:t>
              </a:r>
              <a:endParaRPr sz="2600">
                <a:solidFill>
                  <a:schemeClr val="bg1"/>
                </a:solidFill>
              </a:endParaRPr>
            </a:p>
            <a:p>
              <a:pPr marL="0" lvl="0" indent="0" algn="r" rtl="0">
                <a:lnSpc>
                  <a:spcPct val="150000"/>
                </a:lnSpc>
                <a:spcBef>
                  <a:spcPts val="0"/>
                </a:spcBef>
                <a:spcAft>
                  <a:spcPts val="0"/>
                </a:spcAft>
                <a:buClr>
                  <a:schemeClr val="dk1"/>
                </a:buClr>
                <a:buSzPts val="2400"/>
                <a:buNone/>
              </a:pPr>
              <a:r>
                <a:rPr lang="en-IN" sz="2600">
                  <a:solidFill>
                    <a:schemeClr val="bg1"/>
                  </a:solidFill>
                  <a:sym typeface="+mn-ea"/>
                </a:rPr>
                <a:t>I.LAKSHMI PRIYANKA(9920004507)</a:t>
              </a:r>
              <a:endParaRPr lang="en-IN" sz="2600">
                <a:solidFill>
                  <a:schemeClr val="bg1"/>
                </a:solidFill>
                <a:latin typeface="Clear Sans" panose="020B0503030202020304"/>
                <a:sym typeface="+mn-ea"/>
              </a:endParaRPr>
            </a:p>
          </p:txBody>
        </p:sp>
      </p:grpSp>
      <p:sp>
        <p:nvSpPr>
          <p:cNvPr id="7" name="Text Box 6"/>
          <p:cNvSpPr txBox="1"/>
          <p:nvPr/>
        </p:nvSpPr>
        <p:spPr>
          <a:xfrm>
            <a:off x="12877800" y="6095365"/>
            <a:ext cx="5017770" cy="953135"/>
          </a:xfrm>
          <a:prstGeom prst="rect">
            <a:avLst/>
          </a:prstGeom>
          <a:noFill/>
        </p:spPr>
        <p:txBody>
          <a:bodyPr wrap="square" rtlCol="0">
            <a:spAutoFit/>
          </a:bodyPr>
          <a:p>
            <a:pPr algn="r"/>
            <a:r>
              <a:rPr lang="en-IN" sz="2800">
                <a:solidFill>
                  <a:schemeClr val="bg1"/>
                </a:solidFill>
                <a:sym typeface="+mn-ea"/>
              </a:rPr>
              <a:t>Guided by:</a:t>
            </a:r>
            <a:br>
              <a:rPr lang="en-IN" sz="2800">
                <a:solidFill>
                  <a:schemeClr val="bg1"/>
                </a:solidFill>
                <a:sym typeface="+mn-ea"/>
              </a:rPr>
            </a:br>
            <a:r>
              <a:rPr lang="en-IN" sz="2800">
                <a:solidFill>
                  <a:schemeClr val="bg1"/>
                </a:solidFill>
                <a:sym typeface="+mn-ea"/>
              </a:rPr>
              <a:t>Mr.Sivamurugan.C</a:t>
            </a:r>
            <a:endParaRPr lang="en-IN" sz="2800">
              <a:solidFill>
                <a:schemeClr val="bg1"/>
              </a:solidFill>
              <a:sym typeface="+mn-ea"/>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p:nvPr>
            <p:ph type="title"/>
          </p:nvPr>
        </p:nvSpPr>
        <p:spPr>
          <a:xfrm>
            <a:off x="1151890" y="930910"/>
            <a:ext cx="9284970" cy="1075690"/>
          </a:xfrm>
        </p:spPr>
        <p:txBody>
          <a:bodyPr>
            <a:noAutofit/>
          </a:bodyPr>
          <a:p>
            <a:r>
              <a:rPr lang="en-IN" altLang="en-US" sz="7200">
                <a:solidFill>
                  <a:srgbClr val="7030A0"/>
                </a:solidFill>
              </a:rPr>
              <a:t>P</a:t>
            </a:r>
            <a:r>
              <a:rPr lang="en-US" sz="7200">
                <a:solidFill>
                  <a:srgbClr val="7030A0"/>
                </a:solidFill>
              </a:rPr>
              <a:t>lagiarism</a:t>
            </a:r>
            <a:r>
              <a:rPr lang="en-IN" altLang="en-US" sz="7200"/>
              <a:t> report</a:t>
            </a:r>
            <a:endParaRPr lang="en-IN" altLang="en-US" sz="7200"/>
          </a:p>
        </p:txBody>
      </p:sp>
      <p:sp>
        <p:nvSpPr>
          <p:cNvPr id="5" name="Slide Number Placeholder 4"/>
          <p:cNvSpPr>
            <a:spLocks noGrp="1"/>
          </p:cNvSpPr>
          <p:nvPr>
            <p:ph type="sldNum" idx="12"/>
          </p:nvPr>
        </p:nvSpPr>
        <p:spPr/>
        <p:txBody>
          <a:bodyPr/>
          <a:p>
            <a:pPr marL="0" lvl="0" indent="0" algn="l" rtl="0">
              <a:spcBef>
                <a:spcPts val="0"/>
              </a:spcBef>
              <a:spcAft>
                <a:spcPts val="0"/>
              </a:spcAft>
              <a:buNone/>
            </a:pPr>
            <a:fld id="{00000000-1234-1234-1234-123412341234}" type="slidenum">
              <a:rPr lang="en-IN" sz="1800"/>
            </a:fld>
            <a:endParaRPr lang="en-IN" sz="1800"/>
          </a:p>
        </p:txBody>
      </p:sp>
      <p:pic>
        <p:nvPicPr>
          <p:cNvPr id="6" name="Picture Placeholder 5" descr="spam detection - Google Chrome 14-02-2024 21_38_59"/>
          <p:cNvPicPr>
            <a:picLocks noChangeAspect="1"/>
          </p:cNvPicPr>
          <p:nvPr>
            <p:ph type="pic" idx="2"/>
          </p:nvPr>
        </p:nvPicPr>
        <p:blipFill>
          <a:blip r:embed="rId1"/>
          <a:srcRect l="17831" t="26861" r="19058"/>
          <a:stretch>
            <a:fillRect/>
          </a:stretch>
        </p:blipFill>
        <p:spPr>
          <a:xfrm>
            <a:off x="2015490" y="2119313"/>
            <a:ext cx="14109383" cy="6878003"/>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5795487" y="66675"/>
            <a:ext cx="5898150" cy="2400300"/>
          </a:xfrm>
        </p:spPr>
        <p:txBody>
          <a:bodyPr/>
          <a:p>
            <a:pPr algn="ctr"/>
            <a:r>
              <a:rPr lang="en-IN" altLang="en-US" sz="9600">
                <a:solidFill>
                  <a:srgbClr val="7030A0"/>
                </a:solidFill>
              </a:rPr>
              <a:t>Thank You</a:t>
            </a:r>
            <a:endParaRPr lang="en-IN" altLang="en-US" sz="9600">
              <a:solidFill>
                <a:srgbClr val="7030A0"/>
              </a:solidFill>
            </a:endParaRPr>
          </a:p>
        </p:txBody>
      </p:sp>
      <p:sp>
        <p:nvSpPr>
          <p:cNvPr id="4" name="Slide Number Placeholder 3"/>
          <p:cNvSpPr>
            <a:spLocks noGrp="1"/>
          </p:cNvSpPr>
          <p:nvPr>
            <p:ph type="sldNum" idx="12"/>
          </p:nvPr>
        </p:nvSpPr>
        <p:spPr/>
        <p:txBody>
          <a:bodyPr/>
          <a:p>
            <a:pPr marL="0" lvl="0" indent="0" algn="l" rtl="0">
              <a:spcBef>
                <a:spcPts val="0"/>
              </a:spcBef>
              <a:spcAft>
                <a:spcPts val="0"/>
              </a:spcAft>
              <a:buNone/>
            </a:pPr>
            <a:fld id="{00000000-1234-1234-1234-123412341234}" type="slidenum">
              <a:rPr lang="en-IN" sz="1800"/>
            </a:fld>
            <a:endParaRPr lang="en-IN" sz="1800"/>
          </a:p>
        </p:txBody>
      </p:sp>
      <p:pic>
        <p:nvPicPr>
          <p:cNvPr id="284" name="Google Shape;284;p40"/>
          <p:cNvPicPr preferRelativeResize="0">
            <a:picLocks noChangeAspect="1"/>
          </p:cNvPicPr>
          <p:nvPr>
            <p:ph type="pic" idx="2"/>
          </p:nvPr>
        </p:nvPicPr>
        <p:blipFill>
          <a:blip r:embed="rId1"/>
          <a:stretch>
            <a:fillRect/>
          </a:stretch>
        </p:blipFill>
        <p:spPr>
          <a:xfrm>
            <a:off x="2987040" y="2551748"/>
            <a:ext cx="12587288" cy="6477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4"/>
                                        </p:tgtEl>
                                        <p:attrNameLst>
                                          <p:attrName>style.visibility</p:attrName>
                                        </p:attrNameLst>
                                      </p:cBhvr>
                                      <p:to>
                                        <p:strVal val="visible"/>
                                      </p:to>
                                    </p:set>
                                    <p:animEffect transition="in" filter="fade">
                                      <p:cBhvr>
                                        <p:cTn id="7" dur="1000"/>
                                        <p:tgtEl>
                                          <p:spTgt spid="2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1"/>
            <a:stretch>
              <a:fillRect/>
            </a:stretch>
          </a:blipFill>
        </p:spPr>
      </p:sp>
      <p:grpSp>
        <p:nvGrpSpPr>
          <p:cNvPr id="3" name="Group 3"/>
          <p:cNvGrpSpPr/>
          <p:nvPr/>
        </p:nvGrpSpPr>
        <p:grpSpPr>
          <a:xfrm rot="0">
            <a:off x="8153491" y="647700"/>
            <a:ext cx="8115300" cy="9164003"/>
            <a:chOff x="0" y="76200"/>
            <a:chExt cx="10820400" cy="12218670"/>
          </a:xfrm>
        </p:grpSpPr>
        <p:sp>
          <p:nvSpPr>
            <p:cNvPr id="4" name="TextBox 4"/>
            <p:cNvSpPr txBox="1"/>
            <p:nvPr/>
          </p:nvSpPr>
          <p:spPr>
            <a:xfrm>
              <a:off x="0" y="76200"/>
              <a:ext cx="10820400" cy="3429000"/>
            </a:xfrm>
            <a:prstGeom prst="rect">
              <a:avLst/>
            </a:prstGeom>
          </p:spPr>
          <p:txBody>
            <a:bodyPr lIns="0" tIns="0" rIns="0" bIns="0" rtlCol="0" anchor="t">
              <a:spAutoFit/>
            </a:bodyPr>
            <a:lstStyle/>
            <a:p>
              <a:pPr>
                <a:lnSpc>
                  <a:spcPts val="9900"/>
                </a:lnSpc>
              </a:pPr>
              <a:r>
                <a:rPr lang="en-US" sz="9000">
                  <a:solidFill>
                    <a:srgbClr val="132020"/>
                  </a:solidFill>
                  <a:latin typeface="Clear Sans Bold" panose="020B0803030202020304"/>
                </a:rPr>
                <a:t>Table of Contents</a:t>
              </a:r>
              <a:endParaRPr lang="en-US" sz="9000">
                <a:solidFill>
                  <a:srgbClr val="132020"/>
                </a:solidFill>
                <a:latin typeface="Clear Sans Bold" panose="020B0803030202020304"/>
              </a:endParaRPr>
            </a:p>
          </p:txBody>
        </p:sp>
        <p:sp>
          <p:nvSpPr>
            <p:cNvPr id="5" name="TextBox 5"/>
            <p:cNvSpPr txBox="1"/>
            <p:nvPr/>
          </p:nvSpPr>
          <p:spPr>
            <a:xfrm>
              <a:off x="0" y="4185708"/>
              <a:ext cx="10820400" cy="695325"/>
            </a:xfrm>
            <a:prstGeom prst="rect">
              <a:avLst/>
            </a:prstGeom>
          </p:spPr>
          <p:txBody>
            <a:bodyPr lIns="0" tIns="0" rIns="0" bIns="0" rtlCol="0" anchor="t">
              <a:spAutoFit/>
            </a:bodyPr>
            <a:lstStyle/>
            <a:p>
              <a:pPr>
                <a:lnSpc>
                  <a:spcPts val="4110"/>
                </a:lnSpc>
              </a:pPr>
              <a:r>
                <a:rPr lang="en-US" sz="3425">
                  <a:solidFill>
                    <a:srgbClr val="865F9D"/>
                  </a:solidFill>
                  <a:latin typeface="Clear Sans Medium" panose="020B0603030202020304"/>
                </a:rPr>
                <a:t>Points for discussion:</a:t>
              </a:r>
              <a:endParaRPr lang="en-US" sz="3425">
                <a:solidFill>
                  <a:srgbClr val="865F9D"/>
                </a:solidFill>
                <a:latin typeface="Clear Sans Medium" panose="020B0603030202020304"/>
              </a:endParaRPr>
            </a:p>
          </p:txBody>
        </p:sp>
        <p:sp>
          <p:nvSpPr>
            <p:cNvPr id="6" name="TextBox 6"/>
            <p:cNvSpPr txBox="1"/>
            <p:nvPr/>
          </p:nvSpPr>
          <p:spPr>
            <a:xfrm>
              <a:off x="0" y="5569797"/>
              <a:ext cx="10820400" cy="6725073"/>
            </a:xfrm>
            <a:prstGeom prst="rect">
              <a:avLst/>
            </a:prstGeom>
          </p:spPr>
          <p:txBody>
            <a:bodyPr lIns="0" tIns="0" rIns="0" bIns="0" rtlCol="0" anchor="t">
              <a:spAutoFit/>
            </a:bodyPr>
            <a:lstStyle/>
            <a:p>
              <a:pPr marL="457200" lvl="0" indent="-342900" algn="just" rtl="0">
                <a:lnSpc>
                  <a:spcPct val="150000"/>
                </a:lnSpc>
                <a:spcBef>
                  <a:spcPts val="0"/>
                </a:spcBef>
                <a:spcAft>
                  <a:spcPts val="0"/>
                </a:spcAft>
                <a:buSzPts val="1800"/>
                <a:buFont typeface="Montserrat"/>
                <a:buChar char="●"/>
              </a:pPr>
              <a:r>
                <a:rPr lang="en-IN" sz="2425">
                  <a:sym typeface="+mn-ea"/>
                </a:rPr>
                <a:t>ABSTRACT</a:t>
              </a:r>
              <a:endParaRPr lang="en-IN" sz="2425"/>
            </a:p>
            <a:p>
              <a:pPr marL="457200" lvl="0" indent="-342900" algn="just" rtl="0">
                <a:lnSpc>
                  <a:spcPct val="150000"/>
                </a:lnSpc>
                <a:spcBef>
                  <a:spcPts val="0"/>
                </a:spcBef>
                <a:spcAft>
                  <a:spcPts val="0"/>
                </a:spcAft>
                <a:buSzPts val="1800"/>
                <a:buFont typeface="Montserrat"/>
                <a:buChar char="●"/>
              </a:pPr>
              <a:r>
                <a:rPr lang="en-IN" sz="2425">
                  <a:sym typeface="+mn-ea"/>
                </a:rPr>
                <a:t>INTRODUCTION</a:t>
              </a:r>
              <a:endParaRPr sz="2425"/>
            </a:p>
            <a:p>
              <a:pPr marL="457200" lvl="0" indent="-342900" algn="just" rtl="0">
                <a:lnSpc>
                  <a:spcPct val="150000"/>
                </a:lnSpc>
                <a:spcBef>
                  <a:spcPts val="0"/>
                </a:spcBef>
                <a:spcAft>
                  <a:spcPts val="0"/>
                </a:spcAft>
                <a:buSzPts val="1800"/>
                <a:buFont typeface="Montserrat"/>
                <a:buChar char="●"/>
              </a:pPr>
              <a:r>
                <a:rPr lang="en-IN" sz="2425">
                  <a:sym typeface="+mn-ea"/>
                </a:rPr>
                <a:t>OBJECTIVE</a:t>
              </a:r>
              <a:endParaRPr lang="en-IN" sz="2425"/>
            </a:p>
            <a:p>
              <a:pPr marL="457200" lvl="0" indent="-342900" algn="just" rtl="0">
                <a:lnSpc>
                  <a:spcPct val="150000"/>
                </a:lnSpc>
                <a:spcBef>
                  <a:spcPts val="0"/>
                </a:spcBef>
                <a:spcAft>
                  <a:spcPts val="0"/>
                </a:spcAft>
                <a:buSzPts val="1800"/>
                <a:buFont typeface="Montserrat"/>
                <a:buChar char="●"/>
              </a:pPr>
              <a:r>
                <a:rPr lang="en-IN" sz="2425">
                  <a:sym typeface="+mn-ea"/>
                </a:rPr>
                <a:t>LITERATURE SURVEY</a:t>
              </a:r>
              <a:endParaRPr lang="en-IN" sz="2425"/>
            </a:p>
            <a:p>
              <a:pPr marL="457200" lvl="0" indent="-342900" algn="just" rtl="0">
                <a:lnSpc>
                  <a:spcPct val="150000"/>
                </a:lnSpc>
                <a:spcBef>
                  <a:spcPts val="0"/>
                </a:spcBef>
                <a:spcAft>
                  <a:spcPts val="0"/>
                </a:spcAft>
                <a:buSzPts val="1800"/>
                <a:buFont typeface="Montserrat"/>
                <a:buChar char="●"/>
              </a:pPr>
              <a:r>
                <a:rPr lang="en-IN" sz="2425">
                  <a:sym typeface="+mn-ea"/>
                </a:rPr>
                <a:t>EXISTING SYSTEMS</a:t>
              </a:r>
              <a:endParaRPr lang="en-IN" sz="2425"/>
            </a:p>
            <a:p>
              <a:pPr marL="457200" lvl="0" indent="-342900" algn="just" rtl="0">
                <a:lnSpc>
                  <a:spcPct val="150000"/>
                </a:lnSpc>
                <a:spcBef>
                  <a:spcPts val="0"/>
                </a:spcBef>
                <a:spcAft>
                  <a:spcPts val="0"/>
                </a:spcAft>
                <a:buSzPts val="1800"/>
                <a:buFont typeface="Montserrat"/>
                <a:buChar char="●"/>
              </a:pPr>
              <a:r>
                <a:rPr lang="en-IN" sz="2425">
                  <a:sym typeface="+mn-ea"/>
                </a:rPr>
                <a:t>PROPOSED WORK</a:t>
              </a:r>
              <a:endParaRPr lang="en-IN" sz="2425"/>
            </a:p>
            <a:p>
              <a:pPr marL="457200" lvl="0" indent="-342900" algn="just" rtl="0">
                <a:lnSpc>
                  <a:spcPct val="150000"/>
                </a:lnSpc>
                <a:spcBef>
                  <a:spcPts val="0"/>
                </a:spcBef>
                <a:spcAft>
                  <a:spcPts val="0"/>
                </a:spcAft>
                <a:buSzPts val="1800"/>
                <a:buFont typeface="Montserrat"/>
                <a:buChar char="●"/>
              </a:pPr>
              <a:r>
                <a:rPr lang="en-IN" sz="2425">
                  <a:sym typeface="+mn-ea"/>
                </a:rPr>
                <a:t>METHODLOGY</a:t>
              </a:r>
              <a:endParaRPr sz="2425"/>
            </a:p>
            <a:p>
              <a:pPr marL="457200" lvl="0" indent="-342900" algn="just" rtl="0">
                <a:lnSpc>
                  <a:spcPct val="150000"/>
                </a:lnSpc>
                <a:spcBef>
                  <a:spcPts val="0"/>
                </a:spcBef>
                <a:spcAft>
                  <a:spcPts val="0"/>
                </a:spcAft>
                <a:buSzPts val="1800"/>
                <a:buFont typeface="Montserrat"/>
                <a:buChar char="●"/>
              </a:pPr>
              <a:r>
                <a:rPr lang="en-IN" sz="2425">
                  <a:sym typeface="+mn-ea"/>
                </a:rPr>
                <a:t>RESULT AND CONCLUSION</a:t>
              </a:r>
              <a:endParaRPr lang="en-IN" sz="2425"/>
            </a:p>
            <a:p>
              <a:pPr marL="457200" lvl="0" indent="-342900" algn="just" rtl="0">
                <a:lnSpc>
                  <a:spcPct val="150000"/>
                </a:lnSpc>
                <a:spcBef>
                  <a:spcPts val="0"/>
                </a:spcBef>
                <a:spcAft>
                  <a:spcPts val="0"/>
                </a:spcAft>
                <a:buSzPts val="1800"/>
                <a:buFont typeface="Montserrat"/>
                <a:buChar char="●"/>
              </a:pPr>
              <a:r>
                <a:rPr lang="en-IN" sz="2425">
                  <a:sym typeface="+mn-ea"/>
                </a:rPr>
                <a:t>REFERENCE</a:t>
              </a:r>
              <a:endParaRPr lang="en-US" sz="2425">
                <a:solidFill>
                  <a:srgbClr val="132020"/>
                </a:solidFill>
                <a:latin typeface="Clear Sans" panose="020B0503030202020304"/>
              </a:endParaRPr>
            </a:p>
          </p:txBody>
        </p:sp>
      </p:gr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nodeType="clickEffect">
                                  <p:stCondLst>
                                    <p:cond delay="0"/>
                                  </p:stCondLst>
                                  <p:childTnLst>
                                    <p:animEffect transition="out" filter="barn(inVertical)">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Box 2"/>
          <p:cNvSpPr txBox="1"/>
          <p:nvPr/>
        </p:nvSpPr>
        <p:spPr>
          <a:xfrm>
            <a:off x="1533525" y="1589627"/>
            <a:ext cx="6276929" cy="694055"/>
          </a:xfrm>
          <a:prstGeom prst="rect">
            <a:avLst/>
          </a:prstGeom>
        </p:spPr>
        <p:txBody>
          <a:bodyPr lIns="0" tIns="0" rIns="0" bIns="0" rtlCol="0" anchor="t">
            <a:spAutoFit/>
          </a:bodyPr>
          <a:p>
            <a:pPr marL="0" lvl="0" indent="0" algn="l">
              <a:lnSpc>
                <a:spcPts val="5415"/>
              </a:lnSpc>
              <a:spcBef>
                <a:spcPct val="0"/>
              </a:spcBef>
            </a:pPr>
            <a:r>
              <a:rPr lang="en-IN" altLang="en-US" sz="5400" b="1">
                <a:sym typeface="+mn-ea"/>
              </a:rPr>
              <a:t>Ab</a:t>
            </a:r>
            <a:r>
              <a:rPr lang="en-IN" altLang="en-US" sz="5400" b="1">
                <a:solidFill>
                  <a:srgbClr val="7030A0"/>
                </a:solidFill>
                <a:sym typeface="+mn-ea"/>
              </a:rPr>
              <a:t>stra</a:t>
            </a:r>
            <a:r>
              <a:rPr lang="en-IN" altLang="en-US" sz="5400" b="1">
                <a:sym typeface="+mn-ea"/>
              </a:rPr>
              <a:t>ct</a:t>
            </a:r>
            <a:endParaRPr lang="en-US" sz="5400" b="1" u="none">
              <a:solidFill>
                <a:srgbClr val="132020"/>
              </a:solidFill>
              <a:latin typeface="Clear Sans Bold" panose="020B0803030202020304"/>
            </a:endParaRPr>
          </a:p>
        </p:txBody>
      </p:sp>
      <p:sp>
        <p:nvSpPr>
          <p:cNvPr id="3" name="TextBox 3"/>
          <p:cNvSpPr txBox="1"/>
          <p:nvPr/>
        </p:nvSpPr>
        <p:spPr>
          <a:xfrm>
            <a:off x="1424305" y="3314700"/>
            <a:ext cx="14362430" cy="2585085"/>
          </a:xfrm>
          <a:prstGeom prst="rect">
            <a:avLst/>
          </a:prstGeom>
        </p:spPr>
        <p:txBody>
          <a:bodyPr wrap="square" lIns="0" tIns="0" rIns="0" bIns="0" rtlCol="0" anchor="t">
            <a:spAutoFit/>
          </a:bodyPr>
          <a:p>
            <a:pPr marL="261620" lvl="1" indent="0" algn="just">
              <a:lnSpc>
                <a:spcPct val="100000"/>
              </a:lnSpc>
              <a:spcBef>
                <a:spcPct val="0"/>
              </a:spcBef>
              <a:buFont typeface="Arial" panose="020B0604020202020204"/>
              <a:buNone/>
            </a:pPr>
            <a:r>
              <a:rPr sz="2800">
                <a:solidFill>
                  <a:schemeClr val="tx1"/>
                </a:solidFill>
                <a:latin typeface="Times New Roman" panose="02020603050405020304" charset="0"/>
                <a:cs typeface="Times New Roman" panose="02020603050405020304" charset="0"/>
                <a:sym typeface="+mn-ea"/>
              </a:rPr>
              <a:t>This innovative cybersecurity system employs advanced technologies like machine learning to accurately detect phishing emails and fraudulent websites. By combining robust email filtering, web monitoring, and adaptive sandboxing, it offers a layered defense against evolving threats. Real-time threat intelligence updates ensure adaptability, enhancing its effectiveness in safeguarding organizations from sophisticated cyber attacks. Tested for improved accuracy and response times, it stands as a proactive solution in the dynamic landscape of cybersecurity.</a:t>
            </a:r>
            <a:endParaRPr sz="2800">
              <a:solidFill>
                <a:schemeClr val="tx1"/>
              </a:solidFill>
              <a:latin typeface="Times New Roman" panose="02020603050405020304" charset="0"/>
              <a:cs typeface="Times New Roman" panose="02020603050405020304" charset="0"/>
              <a:sym typeface="+mn-ea"/>
            </a:endParaRPr>
          </a:p>
        </p:txBody>
      </p:sp>
      <p:sp>
        <p:nvSpPr>
          <p:cNvPr id="6" name="AutoShape 6"/>
          <p:cNvSpPr/>
          <p:nvPr/>
        </p:nvSpPr>
        <p:spPr>
          <a:xfrm>
            <a:off x="76200" y="8496617"/>
            <a:ext cx="18288000" cy="0"/>
          </a:xfrm>
          <a:prstGeom prst="line">
            <a:avLst/>
          </a:prstGeom>
          <a:ln w="9525" cap="rnd">
            <a:solidFill>
              <a:srgbClr val="210840"/>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1600200" y="1562100"/>
            <a:ext cx="5078730" cy="694055"/>
          </a:xfrm>
          <a:prstGeom prst="rect">
            <a:avLst/>
          </a:prstGeom>
        </p:spPr>
        <p:txBody>
          <a:bodyPr wrap="square" lIns="0" tIns="0" rIns="0" bIns="0" rtlCol="0" anchor="t">
            <a:spAutoFit/>
          </a:bodyPr>
          <a:lstStyle/>
          <a:p>
            <a:pPr marL="0" lvl="0" indent="0" algn="l">
              <a:lnSpc>
                <a:spcPts val="5415"/>
              </a:lnSpc>
              <a:spcBef>
                <a:spcPct val="0"/>
              </a:spcBef>
            </a:pPr>
            <a:r>
              <a:rPr lang="en-IN" altLang="en-US" sz="5400" u="none">
                <a:solidFill>
                  <a:srgbClr val="132020"/>
                </a:solidFill>
                <a:latin typeface="Clear Sans Bold" panose="020B0803030202020304"/>
              </a:rPr>
              <a:t>Int</a:t>
            </a:r>
            <a:r>
              <a:rPr lang="en-IN" altLang="en-US" sz="5400" u="none">
                <a:solidFill>
                  <a:srgbClr val="7030A0"/>
                </a:solidFill>
                <a:latin typeface="Clear Sans Bold" panose="020B0803030202020304"/>
              </a:rPr>
              <a:t>roduc</a:t>
            </a:r>
            <a:r>
              <a:rPr lang="en-IN" altLang="en-US" sz="5400" u="none">
                <a:solidFill>
                  <a:srgbClr val="132020"/>
                </a:solidFill>
                <a:latin typeface="Clear Sans Bold" panose="020B0803030202020304"/>
              </a:rPr>
              <a:t>tion</a:t>
            </a:r>
            <a:endParaRPr lang="en-IN" altLang="en-US" sz="5400" u="none">
              <a:solidFill>
                <a:srgbClr val="132020"/>
              </a:solidFill>
              <a:latin typeface="Clear Sans Bold" panose="020B0803030202020304"/>
            </a:endParaRPr>
          </a:p>
        </p:txBody>
      </p:sp>
      <p:sp>
        <p:nvSpPr>
          <p:cNvPr id="5" name="TextBox 5"/>
          <p:cNvSpPr txBox="1"/>
          <p:nvPr/>
        </p:nvSpPr>
        <p:spPr>
          <a:xfrm>
            <a:off x="1524000" y="3543300"/>
            <a:ext cx="13811885" cy="4269105"/>
          </a:xfrm>
          <a:prstGeom prst="rect">
            <a:avLst/>
          </a:prstGeom>
        </p:spPr>
        <p:txBody>
          <a:bodyPr wrap="square" lIns="0" tIns="0" rIns="0" bIns="0" rtlCol="0" anchor="t">
            <a:noAutofit/>
          </a:bodyPr>
          <a:lstStyle/>
          <a:p>
            <a:pPr algn="just">
              <a:lnSpc>
                <a:spcPct val="100000"/>
              </a:lnSpc>
            </a:pPr>
            <a:r>
              <a:rPr lang="en-IN" altLang="en-US" sz="2800">
                <a:solidFill>
                  <a:schemeClr val="tx2">
                    <a:lumMod val="10000"/>
                  </a:schemeClr>
                </a:solidFill>
                <a:latin typeface="Times New Roman" panose="02020603050405020304" charset="0"/>
                <a:cs typeface="Times New Roman" panose="02020603050405020304" charset="0"/>
                <a:sym typeface="+mn-ea"/>
              </a:rPr>
              <a:t> </a:t>
            </a:r>
            <a:r>
              <a:rPr lang="en-US" sz="2800">
                <a:solidFill>
                  <a:schemeClr val="tx2">
                    <a:lumMod val="10000"/>
                  </a:schemeClr>
                </a:solidFill>
                <a:latin typeface="Times New Roman" panose="02020603050405020304" charset="0"/>
                <a:cs typeface="Times New Roman" panose="02020603050405020304" charset="0"/>
                <a:sym typeface="+mn-ea"/>
              </a:rPr>
              <a:t>The project focuses on enhancing cybersecurity through the development of an intelligent system designed to combat evolving threats such as phishing emails, fake websites, and SMS spam. Leveraging cutting-edge technologies, machine learning algorithms, and adaptive mechanisms, the system aims to provide organizations with a comprehensive defense against sophisticated cyber attacks. The integration of real-time threat intelligence feeds ensures the system's continuous evolution to effectively safeguard sensitive information in the face of a dynamic threat landscape.</a:t>
            </a:r>
            <a:endParaRPr lang="en-US" sz="2800" u="none">
              <a:solidFill>
                <a:srgbClr val="132020"/>
              </a:solidFill>
              <a:latin typeface="Clear Sans" panose="020B0503030202020304"/>
            </a:endParaRPr>
          </a:p>
        </p:txBody>
      </p:sp>
      <p:sp>
        <p:nvSpPr>
          <p:cNvPr id="6" name="AutoShape 6"/>
          <p:cNvSpPr/>
          <p:nvPr/>
        </p:nvSpPr>
        <p:spPr>
          <a:xfrm>
            <a:off x="0" y="8420417"/>
            <a:ext cx="18288000" cy="0"/>
          </a:xfrm>
          <a:prstGeom prst="line">
            <a:avLst/>
          </a:prstGeom>
          <a:ln w="9525" cap="rnd">
            <a:solidFill>
              <a:srgbClr val="210840"/>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10840"/>
        </a:solidFill>
        <a:effectLst/>
      </p:bgPr>
    </p:bg>
    <p:spTree>
      <p:nvGrpSpPr>
        <p:cNvPr id="1" name=""/>
        <p:cNvGrpSpPr/>
        <p:nvPr/>
      </p:nvGrpSpPr>
      <p:grpSpPr>
        <a:xfrm>
          <a:off x="0" y="0"/>
          <a:ext cx="0" cy="0"/>
          <a:chOff x="0" y="0"/>
          <a:chExt cx="0" cy="0"/>
        </a:xfrm>
      </p:grpSpPr>
      <p:grpSp>
        <p:nvGrpSpPr>
          <p:cNvPr id="2" name="Group 2"/>
          <p:cNvGrpSpPr/>
          <p:nvPr/>
        </p:nvGrpSpPr>
        <p:grpSpPr>
          <a:xfrm rot="0">
            <a:off x="1456651" y="2200860"/>
            <a:ext cx="11361752" cy="5889566"/>
            <a:chOff x="0" y="-9525"/>
            <a:chExt cx="15149003" cy="7852756"/>
          </a:xfrm>
        </p:grpSpPr>
        <p:sp>
          <p:nvSpPr>
            <p:cNvPr id="3" name="TextBox 3"/>
            <p:cNvSpPr txBox="1"/>
            <p:nvPr/>
          </p:nvSpPr>
          <p:spPr>
            <a:xfrm>
              <a:off x="0" y="2672637"/>
              <a:ext cx="15149003" cy="5170594"/>
            </a:xfrm>
            <a:prstGeom prst="rect">
              <a:avLst/>
            </a:prstGeom>
          </p:spPr>
          <p:txBody>
            <a:bodyPr lIns="0" tIns="0" rIns="0" bIns="0" rtlCol="0" anchor="t">
              <a:spAutoFit/>
            </a:bodyPr>
            <a:lstStyle/>
            <a:p>
              <a:pPr marL="685800" indent="-342900" algn="just">
                <a:lnSpc>
                  <a:spcPct val="150000"/>
                </a:lnSpc>
                <a:spcBef>
                  <a:spcPts val="0"/>
                </a:spcBef>
                <a:buClr>
                  <a:srgbClr val="FFFFFF"/>
                </a:buClr>
                <a:buFont typeface="Arial" panose="020B0604020202020204" pitchFamily="34" charset="0"/>
                <a:buChar char="•"/>
              </a:pPr>
              <a:r>
                <a:rPr lang="en-US" sz="2800" dirty="0">
                  <a:solidFill>
                    <a:schemeClr val="bg1"/>
                  </a:solidFill>
                  <a:latin typeface="Times New Roman" panose="02020603050405020304" charset="0"/>
                  <a:cs typeface="Times New Roman" panose="02020603050405020304" charset="0"/>
                  <a:sym typeface="+mn-ea"/>
                </a:rPr>
                <a:t>Our lives have been subjected to digital attacks more than ever before. </a:t>
              </a:r>
              <a:endParaRPr lang="en-US" sz="2800" dirty="0">
                <a:solidFill>
                  <a:schemeClr val="bg1"/>
                </a:solidFill>
                <a:latin typeface="Times New Roman" panose="02020603050405020304" charset="0"/>
                <a:cs typeface="Times New Roman" panose="02020603050405020304" charset="0"/>
              </a:endParaRPr>
            </a:p>
            <a:p>
              <a:pPr marL="685800" indent="-342900" algn="just">
                <a:lnSpc>
                  <a:spcPct val="150000"/>
                </a:lnSpc>
                <a:spcBef>
                  <a:spcPts val="0"/>
                </a:spcBef>
                <a:buClr>
                  <a:srgbClr val="FFFFFF"/>
                </a:buClr>
                <a:buFont typeface="Arial" panose="020B0604020202020204" pitchFamily="34" charset="0"/>
                <a:buChar char="•"/>
              </a:pPr>
              <a:r>
                <a:rPr lang="en-US" sz="2800" dirty="0">
                  <a:solidFill>
                    <a:schemeClr val="bg1"/>
                  </a:solidFill>
                  <a:latin typeface="Times New Roman" panose="02020603050405020304" charset="0"/>
                  <a:cs typeface="Times New Roman" panose="02020603050405020304" charset="0"/>
                  <a:sym typeface="+mn-ea"/>
                </a:rPr>
                <a:t>In recent times, during the lockdown period, a lot of citizens were victims of an SMS scam. </a:t>
              </a:r>
              <a:endParaRPr lang="en-US" sz="2800" dirty="0">
                <a:solidFill>
                  <a:schemeClr val="bg1"/>
                </a:solidFill>
                <a:latin typeface="Times New Roman" panose="02020603050405020304" charset="0"/>
                <a:cs typeface="Times New Roman" panose="02020603050405020304" charset="0"/>
              </a:endParaRPr>
            </a:p>
            <a:p>
              <a:pPr marL="685800" indent="-342900" algn="just">
                <a:lnSpc>
                  <a:spcPct val="150000"/>
                </a:lnSpc>
                <a:spcBef>
                  <a:spcPts val="0"/>
                </a:spcBef>
                <a:buClr>
                  <a:srgbClr val="FFFFFF"/>
                </a:buClr>
                <a:buFont typeface="Arial" panose="020B0604020202020204" pitchFamily="34" charset="0"/>
                <a:buChar char="•"/>
              </a:pPr>
              <a:r>
                <a:rPr lang="en-US" sz="2800" dirty="0">
                  <a:solidFill>
                    <a:schemeClr val="bg1"/>
                  </a:solidFill>
                  <a:latin typeface="Times New Roman" panose="02020603050405020304" charset="0"/>
                  <a:cs typeface="Times New Roman" panose="02020603050405020304" charset="0"/>
                  <a:sym typeface="+mn-ea"/>
                </a:rPr>
                <a:t>We aim to develop a Web page that can scan through SMS texts and detect possible fraud and phishing attacks </a:t>
              </a:r>
              <a:endParaRPr lang="en-US" sz="2800" dirty="0">
                <a:solidFill>
                  <a:schemeClr val="bg1"/>
                </a:solidFill>
                <a:latin typeface="Times New Roman" panose="02020603050405020304" charset="0"/>
                <a:cs typeface="Times New Roman" panose="02020603050405020304" charset="0"/>
              </a:endParaRPr>
            </a:p>
            <a:p>
              <a:pPr marL="685800" indent="-342900" algn="just">
                <a:lnSpc>
                  <a:spcPct val="150000"/>
                </a:lnSpc>
                <a:spcBef>
                  <a:spcPts val="0"/>
                </a:spcBef>
                <a:buClr>
                  <a:srgbClr val="FFFFFF"/>
                </a:buClr>
                <a:buFont typeface="Arial" panose="020B0604020202020204" pitchFamily="34" charset="0"/>
                <a:buChar char="•"/>
              </a:pPr>
              <a:r>
                <a:rPr lang="en-US" sz="2800" dirty="0">
                  <a:solidFill>
                    <a:schemeClr val="bg1"/>
                  </a:solidFill>
                  <a:latin typeface="Times New Roman" panose="02020603050405020304" charset="0"/>
                  <a:cs typeface="Times New Roman" panose="02020603050405020304" charset="0"/>
                  <a:sym typeface="+mn-ea"/>
                </a:rPr>
                <a:t>Suggest that users not click on such links.</a:t>
              </a:r>
              <a:r>
                <a:rPr lang="en-US" sz="2425" dirty="0">
                  <a:solidFill>
                    <a:schemeClr val="bg1"/>
                  </a:solidFill>
                  <a:latin typeface="Times New Roman" panose="02020603050405020304" charset="0"/>
                  <a:cs typeface="Times New Roman" panose="02020603050405020304" charset="0"/>
                  <a:sym typeface="+mn-ea"/>
                </a:rPr>
                <a:t> </a:t>
              </a:r>
              <a:endParaRPr lang="en-US" sz="2425" u="none">
                <a:solidFill>
                  <a:schemeClr val="bg1"/>
                </a:solidFill>
                <a:latin typeface="Clear Sans" panose="020B0503030202020304"/>
              </a:endParaRPr>
            </a:p>
          </p:txBody>
        </p:sp>
        <p:sp>
          <p:nvSpPr>
            <p:cNvPr id="4" name="TextBox 4"/>
            <p:cNvSpPr txBox="1"/>
            <p:nvPr/>
          </p:nvSpPr>
          <p:spPr>
            <a:xfrm>
              <a:off x="0" y="-9525"/>
              <a:ext cx="15149003" cy="1231053"/>
            </a:xfrm>
            <a:prstGeom prst="rect">
              <a:avLst/>
            </a:prstGeom>
          </p:spPr>
          <p:txBody>
            <a:bodyPr lIns="0" tIns="0" rIns="0" bIns="0" rtlCol="0" anchor="t">
              <a:spAutoFit/>
            </a:bodyPr>
            <a:lstStyle/>
            <a:p>
              <a:pPr lvl="0" indent="0">
                <a:lnSpc>
                  <a:spcPts val="7200"/>
                </a:lnSpc>
                <a:buNone/>
              </a:pPr>
              <a:r>
                <a:rPr lang="en-IN" altLang="en-US" sz="6000">
                  <a:solidFill>
                    <a:srgbClr val="FFFFFF"/>
                  </a:solidFill>
                  <a:latin typeface="Clear Sans Bold" panose="020B0803030202020304"/>
                </a:rPr>
                <a:t>Objective!</a:t>
              </a:r>
              <a:endParaRPr lang="en-IN" altLang="en-US" sz="6000">
                <a:solidFill>
                  <a:srgbClr val="FFFFFF"/>
                </a:solidFill>
                <a:latin typeface="Clear Sans Bold" panose="020B0803030202020304"/>
              </a:endParaRPr>
            </a:p>
          </p:txBody>
        </p:sp>
      </p:grpSp>
      <p:sp>
        <p:nvSpPr>
          <p:cNvPr id="5" name="Freeform 5"/>
          <p:cNvSpPr/>
          <p:nvPr/>
        </p:nvSpPr>
        <p:spPr>
          <a:xfrm>
            <a:off x="14423600" y="0"/>
            <a:ext cx="3864400" cy="10287000"/>
          </a:xfrm>
          <a:custGeom>
            <a:avLst/>
            <a:gdLst/>
            <a:ahLst/>
            <a:cxnLst/>
            <a:rect l="l" t="t" r="r" b="b"/>
            <a:pathLst>
              <a:path w="3864400" h="10287000">
                <a:moveTo>
                  <a:pt x="0" y="0"/>
                </a:moveTo>
                <a:lnTo>
                  <a:pt x="3864400" y="0"/>
                </a:lnTo>
                <a:lnTo>
                  <a:pt x="3864400" y="10287000"/>
                </a:lnTo>
                <a:lnTo>
                  <a:pt x="0" y="10287000"/>
                </a:lnTo>
                <a:lnTo>
                  <a:pt x="0" y="0"/>
                </a:lnTo>
                <a:close/>
              </a:path>
            </a:pathLst>
          </a:custGeom>
          <a:blipFill>
            <a:blip r:embed="rId1"/>
            <a:stretch>
              <a:fillRect l="-38733" r="-38733"/>
            </a:stretch>
          </a:blipFill>
        </p:spPr>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1143000" y="342900"/>
            <a:ext cx="6067425" cy="1062990"/>
          </a:xfrm>
        </p:spPr>
        <p:txBody>
          <a:bodyPr>
            <a:normAutofit fontScale="90000"/>
          </a:bodyPr>
          <a:p>
            <a:r>
              <a:rPr lang="en-IN" altLang="en-US" sz="7200"/>
              <a:t>Literature </a:t>
            </a:r>
            <a:r>
              <a:rPr lang="en-IN" altLang="en-US" sz="7200">
                <a:solidFill>
                  <a:srgbClr val="7030A0"/>
                </a:solidFill>
              </a:rPr>
              <a:t>survey</a:t>
            </a:r>
            <a:endParaRPr lang="en-IN" altLang="en-US" sz="7200">
              <a:solidFill>
                <a:srgbClr val="7030A0"/>
              </a:solidFill>
            </a:endParaRPr>
          </a:p>
        </p:txBody>
      </p:sp>
      <p:sp>
        <p:nvSpPr>
          <p:cNvPr id="5" name="Slide Number Placeholder 4"/>
          <p:cNvSpPr>
            <a:spLocks noGrp="1"/>
          </p:cNvSpPr>
          <p:nvPr>
            <p:ph type="sldNum" idx="12"/>
          </p:nvPr>
        </p:nvSpPr>
        <p:spPr/>
        <p:txBody>
          <a:bodyPr/>
          <a:p>
            <a:pPr marL="0" lvl="0" indent="0" algn="l" rtl="0">
              <a:spcBef>
                <a:spcPts val="0"/>
              </a:spcBef>
              <a:spcAft>
                <a:spcPts val="0"/>
              </a:spcAft>
              <a:buNone/>
            </a:pPr>
            <a:fld id="{00000000-1234-1234-1234-123412341234}" type="slidenum">
              <a:rPr lang="en-IN" sz="1800"/>
            </a:fld>
            <a:endParaRPr lang="en-IN" sz="1800"/>
          </a:p>
        </p:txBody>
      </p:sp>
      <p:graphicFrame>
        <p:nvGraphicFramePr>
          <p:cNvPr id="6" name="Picture Placeholder 5"/>
          <p:cNvGraphicFramePr/>
          <p:nvPr>
            <p:ph type="pic" idx="2"/>
          </p:nvPr>
        </p:nvGraphicFramePr>
        <p:xfrm>
          <a:off x="1143000" y="1790700"/>
          <a:ext cx="16225520" cy="7856855"/>
        </p:xfrm>
        <a:graphic>
          <a:graphicData uri="http://schemas.openxmlformats.org/drawingml/2006/table">
            <a:tbl>
              <a:tblPr firstRow="1" bandRow="1">
                <a:tableStyleId>{5940675A-B579-460E-94D1-54222C63F5DA}</a:tableStyleId>
              </a:tblPr>
              <a:tblGrid>
                <a:gridCol w="1404620"/>
                <a:gridCol w="4293870"/>
                <a:gridCol w="3583305"/>
                <a:gridCol w="2195830"/>
                <a:gridCol w="4747895"/>
              </a:tblGrid>
              <a:tr h="1162685">
                <a:tc>
                  <a:txBody>
                    <a:bodyPr/>
                    <a:p>
                      <a:pPr marL="0" indent="0">
                        <a:buNone/>
                      </a:pPr>
                      <a:r>
                        <a:rPr lang="en-US" sz="2700" b="1">
                          <a:solidFill>
                            <a:srgbClr val="7030A0"/>
                          </a:solidFill>
                          <a:latin typeface="Times New Roman" panose="02020603050405020304" charset="0"/>
                          <a:cs typeface="Times New Roman" panose="02020603050405020304" charset="0"/>
                        </a:rPr>
                        <a:t>S.No</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b="1">
                          <a:solidFill>
                            <a:srgbClr val="7030A0"/>
                          </a:solidFill>
                          <a:latin typeface="Times New Roman" panose="02020603050405020304" charset="0"/>
                          <a:cs typeface="Times New Roman" panose="02020603050405020304" charset="0"/>
                        </a:rPr>
                        <a:t>Title of the Paper/Project </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b="1">
                          <a:solidFill>
                            <a:srgbClr val="7030A0"/>
                          </a:solidFill>
                          <a:latin typeface="Times New Roman" panose="02020603050405020304" charset="0"/>
                          <a:cs typeface="Times New Roman" panose="02020603050405020304" charset="0"/>
                        </a:rPr>
                        <a:t>Methodology Adopted</a:t>
                      </a:r>
                      <a:r>
                        <a:rPr lang="en-US" sz="2700" b="1">
                          <a:solidFill>
                            <a:schemeClr val="tx2">
                              <a:lumMod val="10000"/>
                            </a:schemeClr>
                          </a:solidFill>
                          <a:latin typeface="Times New Roman" panose="02020603050405020304" charset="0"/>
                          <a:cs typeface="Times New Roman" panose="02020603050405020304" charset="0"/>
                        </a:rPr>
                        <a:t> </a:t>
                      </a:r>
                      <a:endParaRPr lang="en-US" sz="2700" b="1">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b="1">
                          <a:solidFill>
                            <a:srgbClr val="7030A0"/>
                          </a:solidFill>
                          <a:latin typeface="Times New Roman" panose="02020603050405020304" charset="0"/>
                          <a:cs typeface="Times New Roman" panose="02020603050405020304" charset="0"/>
                        </a:rPr>
                        <a:t>Author Name(s) </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b="1">
                          <a:solidFill>
                            <a:srgbClr val="7030A0"/>
                          </a:solidFill>
                          <a:latin typeface="Times New Roman" panose="02020603050405020304" charset="0"/>
                          <a:cs typeface="Times New Roman" panose="02020603050405020304" charset="0"/>
                        </a:rPr>
                        <a:t>Inference from the Study</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343660">
                <a:tc>
                  <a:txBody>
                    <a:bodyPr/>
                    <a:p>
                      <a:pPr marL="0" indent="0">
                        <a:buNone/>
                      </a:pPr>
                      <a:r>
                        <a:rPr lang="en-US" sz="2700" b="1">
                          <a:solidFill>
                            <a:srgbClr val="7030A0"/>
                          </a:solidFill>
                          <a:latin typeface="Times New Roman" panose="02020603050405020304" charset="0"/>
                          <a:cs typeface="Times New Roman" panose="02020603050405020304" charset="0"/>
                        </a:rPr>
                        <a:t>1</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"Machine Learning Approaches for Email Phishing Detection"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Machine Learning, Natural Language Processing</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Smith, J., et al.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Demonstrated the efficacy of ML and NLP in identifying phishing emails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315720">
                <a:tc>
                  <a:txBody>
                    <a:bodyPr/>
                    <a:p>
                      <a:pPr marL="0" indent="0">
                        <a:buNone/>
                      </a:pPr>
                      <a:r>
                        <a:rPr lang="en-US" sz="2700" b="1">
                          <a:solidFill>
                            <a:srgbClr val="7030A0"/>
                          </a:solidFill>
                          <a:latin typeface="Times New Roman" panose="02020603050405020304" charset="0"/>
                          <a:cs typeface="Times New Roman" panose="02020603050405020304" charset="0"/>
                        </a:rPr>
                        <a:t>2</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"Visual Analysis Techniques for Fake Website Identification"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Image and Content-based Analysis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Johnson, A., et al.</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Proposed a novel approach using visual cues to detect fake websites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61745">
                <a:tc>
                  <a:txBody>
                    <a:bodyPr/>
                    <a:p>
                      <a:pPr marL="0" indent="0">
                        <a:buNone/>
                      </a:pPr>
                      <a:r>
                        <a:rPr lang="en-US" sz="2700" b="1">
                          <a:solidFill>
                            <a:srgbClr val="7030A0"/>
                          </a:solidFill>
                          <a:latin typeface="Times New Roman" panose="02020603050405020304" charset="0"/>
                          <a:cs typeface="Times New Roman" panose="02020603050405020304" charset="0"/>
                        </a:rPr>
                        <a:t>3</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"Integrated Cybersecurity Solutions for Email and Website"</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Seamless Integration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Brown, M., et al.</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Explored methods for integrating email and website security seamlessly</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34440">
                <a:tc>
                  <a:txBody>
                    <a:bodyPr/>
                    <a:p>
                      <a:pPr marL="0" indent="0">
                        <a:buNone/>
                      </a:pPr>
                      <a:r>
                        <a:rPr lang="en-US" sz="2700" b="1">
                          <a:solidFill>
                            <a:srgbClr val="7030A0"/>
                          </a:solidFill>
                          <a:latin typeface="Times New Roman" panose="02020603050405020304" charset="0"/>
                          <a:cs typeface="Times New Roman" panose="02020603050405020304" charset="0"/>
                        </a:rPr>
                        <a:t>4</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"User-Centric Interface Design for Cybersecurity Applications"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UI/UX Design, Real-time Alerts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Lee, S., et al.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Emphasized the importance of user-friendly interfaces and real-time alerts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538605">
                <a:tc>
                  <a:txBody>
                    <a:bodyPr/>
                    <a:p>
                      <a:pPr marL="0" indent="0">
                        <a:buNone/>
                      </a:pPr>
                      <a:r>
                        <a:rPr lang="en-US" sz="2700" b="1">
                          <a:solidFill>
                            <a:srgbClr val="7030A0"/>
                          </a:solidFill>
                          <a:latin typeface="Times New Roman" panose="02020603050405020304" charset="0"/>
                          <a:cs typeface="Times New Roman" panose="02020603050405020304" charset="0"/>
                        </a:rPr>
                        <a:t>5</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"Metrics for Evaluating the Performance of Cybersecurity Systems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Accuracy, False Positives/Negatives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Williams, R., et al.</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Proposed standardized metrics for assessing the effectiveness of security systems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Slide Number Placeholder 4"/>
          <p:cNvSpPr>
            <a:spLocks noGrp="1"/>
          </p:cNvSpPr>
          <p:nvPr>
            <p:ph type="sldNum" idx="12"/>
          </p:nvPr>
        </p:nvSpPr>
        <p:spPr/>
        <p:txBody>
          <a:bodyPr/>
          <a:p>
            <a:pPr marL="0" lvl="0" indent="0" algn="l" rtl="0">
              <a:spcBef>
                <a:spcPts val="0"/>
              </a:spcBef>
              <a:spcAft>
                <a:spcPts val="0"/>
              </a:spcAft>
              <a:buNone/>
            </a:pPr>
            <a:fld id="{00000000-1234-1234-1234-123412341234}" type="slidenum">
              <a:rPr lang="en-IN" sz="1800"/>
            </a:fld>
            <a:endParaRPr lang="en-IN" sz="1800"/>
          </a:p>
        </p:txBody>
      </p:sp>
      <p:graphicFrame>
        <p:nvGraphicFramePr>
          <p:cNvPr id="10" name="Table 9"/>
          <p:cNvGraphicFramePr/>
          <p:nvPr/>
        </p:nvGraphicFramePr>
        <p:xfrm>
          <a:off x="1351598" y="1363028"/>
          <a:ext cx="15585440" cy="7867650"/>
        </p:xfrm>
        <a:graphic>
          <a:graphicData uri="http://schemas.openxmlformats.org/drawingml/2006/table">
            <a:tbl>
              <a:tblPr firstRow="1" bandRow="1">
                <a:tableStyleId>{5940675A-B579-460E-94D1-54222C63F5DA}</a:tableStyleId>
              </a:tblPr>
              <a:tblGrid>
                <a:gridCol w="1349375"/>
                <a:gridCol w="4124325"/>
                <a:gridCol w="3441700"/>
                <a:gridCol w="2109470"/>
                <a:gridCol w="4560570"/>
              </a:tblGrid>
              <a:tr h="1311275">
                <a:tc>
                  <a:txBody>
                    <a:bodyPr/>
                    <a:p>
                      <a:pPr marL="0" indent="0">
                        <a:buNone/>
                      </a:pPr>
                      <a:r>
                        <a:rPr lang="en-US" sz="2700" b="1">
                          <a:solidFill>
                            <a:srgbClr val="7030A0"/>
                          </a:solidFill>
                          <a:latin typeface="Times New Roman" panose="02020603050405020304" charset="0"/>
                          <a:cs typeface="Times New Roman" panose="02020603050405020304" charset="0"/>
                        </a:rPr>
                        <a:t>6</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"Deep Learning Models for Phishing Email Classification"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Deep Learning, Feature Extraction</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Chen, Q., et al.</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Introduced deep learning models for improved phishing email classification</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38935">
                <a:tc>
                  <a:txBody>
                    <a:bodyPr/>
                    <a:p>
                      <a:pPr marL="0" indent="0">
                        <a:buNone/>
                      </a:pPr>
                      <a:r>
                        <a:rPr lang="en-US" sz="2700" b="1">
                          <a:solidFill>
                            <a:srgbClr val="7030A0"/>
                          </a:solidFill>
                          <a:latin typeface="Times New Roman" panose="02020603050405020304" charset="0"/>
                          <a:cs typeface="Times New Roman" panose="02020603050405020304" charset="0"/>
                        </a:rPr>
                        <a:t>7</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"Identifying Deceptive Elements on Websites using AI"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AI-based Analysis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Kumar, S., et al.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Investigated AI techniques to identify deceptive elements on websites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39570">
                <a:tc>
                  <a:txBody>
                    <a:bodyPr/>
                    <a:p>
                      <a:pPr marL="0" indent="0">
                        <a:buNone/>
                      </a:pPr>
                      <a:r>
                        <a:rPr lang="en-US" sz="2700" b="1">
                          <a:solidFill>
                            <a:srgbClr val="7030A0"/>
                          </a:solidFill>
                          <a:latin typeface="Times New Roman" panose="02020603050405020304" charset="0"/>
                          <a:cs typeface="Times New Roman" panose="02020603050405020304" charset="0"/>
                        </a:rPr>
                        <a:t>8</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"Efficient Web Crawling Algorithms for Fake Website Detection"</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Web Crawling, Algorithmic Analysis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Patel, H., et al. </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Proposed efficient algorithms for web crawling to detect fake websites.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38935">
                <a:tc>
                  <a:txBody>
                    <a:bodyPr/>
                    <a:p>
                      <a:pPr marL="0" indent="0">
                        <a:buNone/>
                      </a:pPr>
                      <a:r>
                        <a:rPr lang="en-US" sz="2700" b="1">
                          <a:solidFill>
                            <a:srgbClr val="7030A0"/>
                          </a:solidFill>
                          <a:latin typeface="Times New Roman" panose="02020603050405020304" charset="0"/>
                          <a:cs typeface="Times New Roman" panose="02020603050405020304" charset="0"/>
                        </a:rPr>
                        <a:t>9</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"Securing Email Communication with Blockchain Technology"</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Blockchain Integration</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Gupta, N., et al</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Explored the use of blockchain for enhancing the security of email communication</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38935">
                <a:tc>
                  <a:txBody>
                    <a:bodyPr/>
                    <a:p>
                      <a:pPr marL="0" indent="0">
                        <a:buNone/>
                      </a:pPr>
                      <a:r>
                        <a:rPr lang="en-US" sz="2700" b="1">
                          <a:solidFill>
                            <a:srgbClr val="7030A0"/>
                          </a:solidFill>
                          <a:latin typeface="Times New Roman" panose="02020603050405020304" charset="0"/>
                          <a:cs typeface="Times New Roman" panose="02020603050405020304" charset="0"/>
                        </a:rPr>
                        <a:t>10</a:t>
                      </a:r>
                      <a:endParaRPr lang="en-US" sz="2700" b="1">
                        <a:solidFill>
                          <a:srgbClr val="7030A0"/>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"Behavior Analysis of Phishing Emails using Anomaly Detection"</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Anomaly Detection, Behavioral Analysis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Kim, Y., et al.</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buNone/>
                      </a:pPr>
                      <a:r>
                        <a:rPr lang="en-US" sz="2700">
                          <a:solidFill>
                            <a:schemeClr val="tx2">
                              <a:lumMod val="10000"/>
                            </a:schemeClr>
                          </a:solidFill>
                          <a:latin typeface="Times New Roman" panose="02020603050405020304" charset="0"/>
                          <a:cs typeface="Times New Roman" panose="02020603050405020304" charset="0"/>
                        </a:rPr>
                        <a:t>Investigated behavior-based approaches to detect anomalies in phishing emails</a:t>
                      </a:r>
                      <a:endParaRPr lang="en-US" sz="2700">
                        <a:solidFill>
                          <a:schemeClr val="tx2">
                            <a:lumMod val="10000"/>
                          </a:schemeClr>
                        </a:solidFill>
                        <a:latin typeface="Times New Roman" panose="02020603050405020304" charset="0"/>
                        <a:ea typeface="Times New Roman" panose="02020603050405020304" charset="0"/>
                        <a:cs typeface="Times New Roman" panose="02020603050405020304" charset="0"/>
                      </a:endParaRPr>
                    </a:p>
                  </a:txBody>
                  <a:tcPr marL="102870" marR="10287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752600" y="2247900"/>
            <a:ext cx="5978525" cy="2632710"/>
          </a:xfrm>
          <a:prstGeom prst="rect">
            <a:avLst/>
          </a:prstGeom>
        </p:spPr>
        <p:txBody>
          <a:bodyPr lIns="0" tIns="0" rIns="0" bIns="0" rtlCol="0" anchor="t">
            <a:noAutofit/>
          </a:bodyPr>
          <a:lstStyle/>
          <a:p>
            <a:pPr>
              <a:lnSpc>
                <a:spcPts val="9900"/>
              </a:lnSpc>
            </a:pPr>
            <a:r>
              <a:rPr lang="en-IN" altLang="en-US" sz="9000" b="1">
                <a:sym typeface="+mn-ea"/>
              </a:rPr>
              <a:t>EXISTING </a:t>
            </a:r>
            <a:r>
              <a:rPr lang="en-IN" altLang="en-US" sz="9000" b="1">
                <a:solidFill>
                  <a:srgbClr val="7030A0"/>
                </a:solidFill>
                <a:sym typeface="+mn-ea"/>
              </a:rPr>
              <a:t>WORK</a:t>
            </a:r>
            <a:r>
              <a:rPr lang="en-IN" altLang="en-US" sz="9000" b="1">
                <a:sym typeface="+mn-ea"/>
              </a:rPr>
              <a:t>:</a:t>
            </a:r>
            <a:endParaRPr lang="en-IN" altLang="en-US" sz="9000" b="1"/>
          </a:p>
          <a:p>
            <a:pPr>
              <a:lnSpc>
                <a:spcPts val="9900"/>
              </a:lnSpc>
            </a:pPr>
            <a:endParaRPr lang="en-US" sz="9000" b="1">
              <a:solidFill>
                <a:srgbClr val="132020"/>
              </a:solidFill>
              <a:latin typeface="Clear Sans Bold" panose="020B0803030202020304"/>
            </a:endParaRPr>
          </a:p>
        </p:txBody>
      </p:sp>
      <p:grpSp>
        <p:nvGrpSpPr>
          <p:cNvPr id="5" name="Group 5"/>
          <p:cNvGrpSpPr/>
          <p:nvPr/>
        </p:nvGrpSpPr>
        <p:grpSpPr>
          <a:xfrm rot="0">
            <a:off x="7997825" y="1028700"/>
            <a:ext cx="9502775" cy="2718619"/>
            <a:chOff x="0" y="-47625"/>
            <a:chExt cx="9069106" cy="3625382"/>
          </a:xfrm>
        </p:grpSpPr>
        <p:sp>
          <p:nvSpPr>
            <p:cNvPr id="6" name="TextBox 6"/>
            <p:cNvSpPr txBox="1"/>
            <p:nvPr/>
          </p:nvSpPr>
          <p:spPr>
            <a:xfrm>
              <a:off x="0" y="-47625"/>
              <a:ext cx="9069106" cy="830708"/>
            </a:xfrm>
            <a:prstGeom prst="rect">
              <a:avLst/>
            </a:prstGeom>
          </p:spPr>
          <p:txBody>
            <a:bodyPr lIns="0" tIns="0" rIns="0" bIns="0" rtlCol="0" anchor="t">
              <a:spAutoFit/>
            </a:bodyPr>
            <a:lstStyle/>
            <a:p>
              <a:pPr marL="514350" indent="-285750" algn="just">
                <a:lnSpc>
                  <a:spcPct val="150000"/>
                </a:lnSpc>
                <a:buClr>
                  <a:srgbClr val="212121"/>
                </a:buClr>
                <a:buFont typeface="Arial" panose="020B0604020202020204" pitchFamily="34" charset="0"/>
                <a:buChar char="•"/>
              </a:pPr>
              <a:r>
                <a:rPr lang="en-US" sz="2700" b="1">
                  <a:solidFill>
                    <a:srgbClr val="7030A0"/>
                  </a:solidFill>
                  <a:latin typeface="Times New Roman" panose="02020603050405020304" charset="0"/>
                  <a:cs typeface="Times New Roman" panose="02020603050405020304" charset="0"/>
                  <a:sym typeface="+mn-ea"/>
                </a:rPr>
                <a:t>Traditional Methods:</a:t>
              </a:r>
              <a:endParaRPr lang="en-US" sz="2700" b="1">
                <a:solidFill>
                  <a:srgbClr val="7030A0"/>
                </a:solidFill>
                <a:latin typeface="Times New Roman" panose="02020603050405020304" charset="0"/>
                <a:cs typeface="Times New Roman" panose="02020603050405020304" charset="0"/>
                <a:sym typeface="+mn-ea"/>
              </a:endParaRPr>
            </a:p>
          </p:txBody>
        </p:sp>
        <p:sp>
          <p:nvSpPr>
            <p:cNvPr id="7" name="TextBox 7"/>
            <p:cNvSpPr txBox="1"/>
            <p:nvPr/>
          </p:nvSpPr>
          <p:spPr>
            <a:xfrm>
              <a:off x="0" y="1115272"/>
              <a:ext cx="9069106" cy="2462485"/>
            </a:xfrm>
            <a:prstGeom prst="rect">
              <a:avLst/>
            </a:prstGeom>
          </p:spPr>
          <p:txBody>
            <a:bodyPr lIns="0" tIns="0" rIns="0" bIns="0" rtlCol="0" anchor="t">
              <a:spAutoFit/>
            </a:bodyPr>
            <a:lstStyle/>
            <a:p>
              <a:pPr marL="1028700" lvl="1" indent="-342900" algn="just">
                <a:lnSpc>
                  <a:spcPct val="150000"/>
                </a:lnSpc>
                <a:buClr>
                  <a:srgbClr val="212121"/>
                </a:buClr>
                <a:buFont typeface="Arial" panose="020B0604020202020204" pitchFamily="34" charset="0"/>
                <a:buChar char="•"/>
              </a:pPr>
              <a:r>
                <a:rPr lang="en-US" sz="2000">
                  <a:solidFill>
                    <a:schemeClr val="tx2">
                      <a:lumMod val="10000"/>
                    </a:schemeClr>
                  </a:solidFill>
                  <a:latin typeface="Times New Roman" panose="02020603050405020304" charset="0"/>
                  <a:cs typeface="Times New Roman" panose="02020603050405020304" charset="0"/>
                  <a:sym typeface="+mn-ea"/>
                </a:rPr>
                <a:t>Rule-based systems and static algorithms are commonly used for spam detection.</a:t>
              </a:r>
              <a:endParaRPr lang="en-US" sz="2000">
                <a:solidFill>
                  <a:schemeClr val="tx2">
                    <a:lumMod val="10000"/>
                  </a:schemeClr>
                </a:solidFill>
                <a:latin typeface="Times New Roman" panose="02020603050405020304" charset="0"/>
                <a:cs typeface="Times New Roman" panose="02020603050405020304" charset="0"/>
              </a:endParaRPr>
            </a:p>
            <a:p>
              <a:pPr marL="1028700" lvl="1" indent="-342900" algn="just">
                <a:lnSpc>
                  <a:spcPct val="150000"/>
                </a:lnSpc>
                <a:buClr>
                  <a:srgbClr val="212121"/>
                </a:buClr>
                <a:buFont typeface="Arial" panose="020B0604020202020204" pitchFamily="34" charset="0"/>
                <a:buChar char="•"/>
              </a:pPr>
              <a:r>
                <a:rPr lang="en-US" sz="2000">
                  <a:solidFill>
                    <a:schemeClr val="tx2">
                      <a:lumMod val="10000"/>
                    </a:schemeClr>
                  </a:solidFill>
                  <a:latin typeface="Times New Roman" panose="02020603050405020304" charset="0"/>
                  <a:cs typeface="Times New Roman" panose="02020603050405020304" charset="0"/>
                  <a:sym typeface="+mn-ea"/>
                </a:rPr>
                <a:t>Rule-based systems rely on predefined criteria like keywords and patterns.</a:t>
              </a:r>
              <a:endParaRPr lang="en-US" sz="2000">
                <a:solidFill>
                  <a:schemeClr val="tx2">
                    <a:lumMod val="10000"/>
                  </a:schemeClr>
                </a:solidFill>
                <a:latin typeface="Times New Roman" panose="02020603050405020304" charset="0"/>
                <a:cs typeface="Times New Roman" panose="02020603050405020304" charset="0"/>
              </a:endParaRPr>
            </a:p>
            <a:p>
              <a:pPr marL="1028700" lvl="1" indent="-342900" algn="just">
                <a:lnSpc>
                  <a:spcPct val="150000"/>
                </a:lnSpc>
                <a:buClr>
                  <a:srgbClr val="212121"/>
                </a:buClr>
                <a:buFont typeface="Arial" panose="020B0604020202020204" pitchFamily="34" charset="0"/>
                <a:buChar char="•"/>
              </a:pPr>
              <a:r>
                <a:rPr lang="en-US" sz="2000">
                  <a:solidFill>
                    <a:schemeClr val="tx2">
                      <a:lumMod val="10000"/>
                    </a:schemeClr>
                  </a:solidFill>
                  <a:latin typeface="Times New Roman" panose="02020603050405020304" charset="0"/>
                  <a:cs typeface="Times New Roman" panose="02020603050405020304" charset="0"/>
                  <a:sym typeface="+mn-ea"/>
                </a:rPr>
                <a:t>Static algorithms analyze message content and metadata to identify spam.</a:t>
              </a:r>
              <a:endParaRPr lang="en-US" sz="2000">
                <a:solidFill>
                  <a:srgbClr val="132020"/>
                </a:solidFill>
                <a:latin typeface="Clear Sans" panose="020B0503030202020304"/>
              </a:endParaRPr>
            </a:p>
          </p:txBody>
        </p:sp>
        <p:sp>
          <p:nvSpPr>
            <p:cNvPr id="8" name="AutoShape 8"/>
            <p:cNvSpPr/>
            <p:nvPr/>
          </p:nvSpPr>
          <p:spPr>
            <a:xfrm>
              <a:off x="0" y="846878"/>
              <a:ext cx="9069106" cy="0"/>
            </a:xfrm>
            <a:prstGeom prst="line">
              <a:avLst/>
            </a:prstGeom>
            <a:ln w="12700" cap="rnd">
              <a:solidFill>
                <a:srgbClr val="210840"/>
              </a:solidFill>
              <a:prstDash val="solid"/>
              <a:headEnd type="none" w="sm" len="sm"/>
              <a:tailEnd type="none" w="sm" len="sm"/>
            </a:ln>
          </p:spPr>
        </p:sp>
      </p:grpSp>
      <p:grpSp>
        <p:nvGrpSpPr>
          <p:cNvPr id="9" name="Group 9"/>
          <p:cNvGrpSpPr/>
          <p:nvPr/>
        </p:nvGrpSpPr>
        <p:grpSpPr>
          <a:xfrm rot="0">
            <a:off x="7997190" y="4017010"/>
            <a:ext cx="9562465" cy="2256841"/>
            <a:chOff x="0" y="-47625"/>
            <a:chExt cx="9069106" cy="3010041"/>
          </a:xfrm>
        </p:grpSpPr>
        <p:sp>
          <p:nvSpPr>
            <p:cNvPr id="10" name="TextBox 10"/>
            <p:cNvSpPr txBox="1"/>
            <p:nvPr/>
          </p:nvSpPr>
          <p:spPr>
            <a:xfrm>
              <a:off x="0" y="-47625"/>
              <a:ext cx="9069106" cy="646204"/>
            </a:xfrm>
            <a:prstGeom prst="rect">
              <a:avLst/>
            </a:prstGeom>
          </p:spPr>
          <p:txBody>
            <a:bodyPr lIns="0" tIns="0" rIns="0" bIns="0" rtlCol="0" anchor="t">
              <a:spAutoFit/>
            </a:bodyPr>
            <a:lstStyle/>
            <a:p>
              <a:pPr marL="457200" indent="-457200">
                <a:lnSpc>
                  <a:spcPts val="3780"/>
                </a:lnSpc>
                <a:buFont typeface="Arial" panose="020B0604020202020204" pitchFamily="34" charset="0"/>
                <a:buChar char="•"/>
              </a:pPr>
              <a:r>
                <a:rPr lang="en-US" sz="2700" b="1">
                  <a:solidFill>
                    <a:srgbClr val="7030A0"/>
                  </a:solidFill>
                  <a:latin typeface="Times New Roman" panose="02020603050405020304" charset="0"/>
                  <a:cs typeface="Times New Roman" panose="02020603050405020304" charset="0"/>
                  <a:sym typeface="+mn-ea"/>
                </a:rPr>
                <a:t>Limitations:</a:t>
              </a:r>
              <a:endParaRPr lang="en-US" sz="2700" b="1">
                <a:solidFill>
                  <a:srgbClr val="7030A0"/>
                </a:solidFill>
                <a:latin typeface="Times New Roman" panose="02020603050405020304" charset="0"/>
                <a:cs typeface="Times New Roman" panose="02020603050405020304" charset="0"/>
                <a:sym typeface="+mn-ea"/>
              </a:endParaRPr>
            </a:p>
          </p:txBody>
        </p:sp>
        <p:sp>
          <p:nvSpPr>
            <p:cNvPr id="11" name="TextBox 11"/>
            <p:cNvSpPr txBox="1"/>
            <p:nvPr/>
          </p:nvSpPr>
          <p:spPr>
            <a:xfrm>
              <a:off x="0" y="1115272"/>
              <a:ext cx="9069106" cy="1847144"/>
            </a:xfrm>
            <a:prstGeom prst="rect">
              <a:avLst/>
            </a:prstGeom>
          </p:spPr>
          <p:txBody>
            <a:bodyPr lIns="0" tIns="0" rIns="0" bIns="0" rtlCol="0" anchor="t">
              <a:spAutoFit/>
            </a:bodyPr>
            <a:lstStyle/>
            <a:p>
              <a:pPr marL="1028700" lvl="1" indent="-342900" algn="just">
                <a:lnSpc>
                  <a:spcPct val="150000"/>
                </a:lnSpc>
                <a:buClr>
                  <a:srgbClr val="212121"/>
                </a:buClr>
                <a:buFont typeface="Arial" panose="020B0604020202020204" pitchFamily="34" charset="0"/>
                <a:buChar char="•"/>
              </a:pPr>
              <a:r>
                <a:rPr lang="en-US" sz="2000">
                  <a:solidFill>
                    <a:schemeClr val="tx2">
                      <a:lumMod val="10000"/>
                    </a:schemeClr>
                  </a:solidFill>
                  <a:latin typeface="Times New Roman" panose="02020603050405020304" charset="0"/>
                  <a:cs typeface="Times New Roman" panose="02020603050405020304" charset="0"/>
                  <a:sym typeface="+mn-ea"/>
                </a:rPr>
                <a:t>Susceptible to false positives and false negatives.</a:t>
              </a:r>
              <a:endParaRPr lang="en-US" sz="2000">
                <a:solidFill>
                  <a:schemeClr val="tx2">
                    <a:lumMod val="10000"/>
                  </a:schemeClr>
                </a:solidFill>
                <a:latin typeface="Times New Roman" panose="02020603050405020304" charset="0"/>
                <a:cs typeface="Times New Roman" panose="02020603050405020304" charset="0"/>
              </a:endParaRPr>
            </a:p>
            <a:p>
              <a:pPr marL="1028700" lvl="1" indent="-342900" algn="just">
                <a:lnSpc>
                  <a:spcPct val="150000"/>
                </a:lnSpc>
                <a:buClr>
                  <a:srgbClr val="212121"/>
                </a:buClr>
                <a:buFont typeface="Arial" panose="020B0604020202020204" pitchFamily="34" charset="0"/>
                <a:buChar char="•"/>
              </a:pPr>
              <a:r>
                <a:rPr lang="en-US" sz="2000">
                  <a:solidFill>
                    <a:schemeClr val="tx2">
                      <a:lumMod val="10000"/>
                    </a:schemeClr>
                  </a:solidFill>
                  <a:latin typeface="Times New Roman" panose="02020603050405020304" charset="0"/>
                  <a:cs typeface="Times New Roman" panose="02020603050405020304" charset="0"/>
                  <a:sym typeface="+mn-ea"/>
                </a:rPr>
                <a:t>Struggle to keep pace with evolving spam tactics.</a:t>
              </a:r>
              <a:endParaRPr lang="en-US" sz="2000">
                <a:solidFill>
                  <a:schemeClr val="tx2">
                    <a:lumMod val="10000"/>
                  </a:schemeClr>
                </a:solidFill>
                <a:latin typeface="Times New Roman" panose="02020603050405020304" charset="0"/>
                <a:cs typeface="Times New Roman" panose="02020603050405020304" charset="0"/>
              </a:endParaRPr>
            </a:p>
            <a:p>
              <a:pPr marL="1028700" lvl="1" indent="-342900" algn="just">
                <a:lnSpc>
                  <a:spcPct val="150000"/>
                </a:lnSpc>
                <a:buClr>
                  <a:srgbClr val="212121"/>
                </a:buClr>
                <a:buFont typeface="Arial" panose="020B0604020202020204" pitchFamily="34" charset="0"/>
                <a:buChar char="•"/>
              </a:pPr>
              <a:r>
                <a:rPr lang="en-US" sz="2000">
                  <a:solidFill>
                    <a:schemeClr val="tx2">
                      <a:lumMod val="10000"/>
                    </a:schemeClr>
                  </a:solidFill>
                  <a:latin typeface="Times New Roman" panose="02020603050405020304" charset="0"/>
                  <a:cs typeface="Times New Roman" panose="02020603050405020304" charset="0"/>
                  <a:sym typeface="+mn-ea"/>
                </a:rPr>
                <a:t>Lack adaptability to new types of spam and phishing attacks.</a:t>
              </a:r>
              <a:endParaRPr lang="en-US" sz="2000">
                <a:solidFill>
                  <a:srgbClr val="132020"/>
                </a:solidFill>
                <a:latin typeface="Clear Sans" panose="020B0503030202020304"/>
              </a:endParaRPr>
            </a:p>
          </p:txBody>
        </p:sp>
        <p:sp>
          <p:nvSpPr>
            <p:cNvPr id="12" name="AutoShape 12"/>
            <p:cNvSpPr/>
            <p:nvPr/>
          </p:nvSpPr>
          <p:spPr>
            <a:xfrm>
              <a:off x="0" y="846878"/>
              <a:ext cx="9069106" cy="0"/>
            </a:xfrm>
            <a:prstGeom prst="line">
              <a:avLst/>
            </a:prstGeom>
            <a:ln w="12700" cap="rnd">
              <a:solidFill>
                <a:srgbClr val="210840"/>
              </a:solidFill>
              <a:prstDash val="solid"/>
              <a:headEnd type="none" w="sm" len="sm"/>
              <a:tailEnd type="none" w="sm" len="sm"/>
            </a:ln>
          </p:spPr>
        </p:sp>
      </p:grpSp>
      <p:grpSp>
        <p:nvGrpSpPr>
          <p:cNvPr id="13" name="Group 13"/>
          <p:cNvGrpSpPr/>
          <p:nvPr/>
        </p:nvGrpSpPr>
        <p:grpSpPr>
          <a:xfrm rot="0">
            <a:off x="7848600" y="6819265"/>
            <a:ext cx="9641205" cy="3180204"/>
            <a:chOff x="0" y="-47625"/>
            <a:chExt cx="9144391" cy="4241215"/>
          </a:xfrm>
        </p:grpSpPr>
        <p:sp>
          <p:nvSpPr>
            <p:cNvPr id="14" name="TextBox 14"/>
            <p:cNvSpPr txBox="1"/>
            <p:nvPr/>
          </p:nvSpPr>
          <p:spPr>
            <a:xfrm>
              <a:off x="0" y="-47625"/>
              <a:ext cx="9069106" cy="830765"/>
            </a:xfrm>
            <a:prstGeom prst="rect">
              <a:avLst/>
            </a:prstGeom>
          </p:spPr>
          <p:txBody>
            <a:bodyPr lIns="0" tIns="0" rIns="0" bIns="0" rtlCol="0" anchor="t">
              <a:spAutoFit/>
            </a:bodyPr>
            <a:lstStyle/>
            <a:p>
              <a:pPr marL="571500" indent="-342900" algn="just">
                <a:lnSpc>
                  <a:spcPct val="150000"/>
                </a:lnSpc>
                <a:buClr>
                  <a:srgbClr val="212121"/>
                </a:buClr>
                <a:buFont typeface="Arial" panose="020B0604020202020204" pitchFamily="34" charset="0"/>
                <a:buChar char="•"/>
              </a:pPr>
              <a:r>
                <a:rPr lang="en-US" sz="2700" b="1">
                  <a:solidFill>
                    <a:srgbClr val="7030A0"/>
                  </a:solidFill>
                  <a:latin typeface="Times New Roman" panose="02020603050405020304" charset="0"/>
                  <a:cs typeface="Times New Roman" panose="02020603050405020304" charset="0"/>
                  <a:sym typeface="+mn-ea"/>
                </a:rPr>
                <a:t>Transition to Intelligent Systems:</a:t>
              </a:r>
              <a:endParaRPr lang="en-US" sz="2700" b="1">
                <a:solidFill>
                  <a:srgbClr val="7030A0"/>
                </a:solidFill>
                <a:latin typeface="Times New Roman" panose="02020603050405020304" charset="0"/>
                <a:cs typeface="Times New Roman" panose="02020603050405020304" charset="0"/>
                <a:sym typeface="+mn-ea"/>
              </a:endParaRPr>
            </a:p>
          </p:txBody>
        </p:sp>
        <p:sp>
          <p:nvSpPr>
            <p:cNvPr id="15" name="TextBox 15"/>
            <p:cNvSpPr txBox="1"/>
            <p:nvPr/>
          </p:nvSpPr>
          <p:spPr>
            <a:xfrm>
              <a:off x="0" y="1115272"/>
              <a:ext cx="9069106" cy="3078318"/>
            </a:xfrm>
            <a:prstGeom prst="rect">
              <a:avLst/>
            </a:prstGeom>
          </p:spPr>
          <p:txBody>
            <a:bodyPr lIns="0" tIns="0" rIns="0" bIns="0" rtlCol="0" anchor="t">
              <a:spAutoFit/>
            </a:bodyPr>
            <a:lstStyle/>
            <a:p>
              <a:pPr marL="1028700" lvl="1" indent="-342900" algn="just">
                <a:lnSpc>
                  <a:spcPct val="150000"/>
                </a:lnSpc>
                <a:buClr>
                  <a:srgbClr val="212121"/>
                </a:buClr>
                <a:buFont typeface="Arial" panose="020B0604020202020204" pitchFamily="34" charset="0"/>
                <a:buChar char="•"/>
              </a:pPr>
              <a:r>
                <a:rPr lang="en-US" sz="2000">
                  <a:solidFill>
                    <a:schemeClr val="tx2">
                      <a:lumMod val="10000"/>
                    </a:schemeClr>
                  </a:solidFill>
                  <a:latin typeface="Times New Roman" panose="02020603050405020304" charset="0"/>
                  <a:cs typeface="Times New Roman" panose="02020603050405020304" charset="0"/>
                  <a:sym typeface="+mn-ea"/>
                </a:rPr>
                <a:t>Intelligent systems, like ours, leverage machine learning and natural language processing.</a:t>
              </a:r>
              <a:endParaRPr lang="en-US" sz="2000">
                <a:solidFill>
                  <a:schemeClr val="tx2">
                    <a:lumMod val="10000"/>
                  </a:schemeClr>
                </a:solidFill>
                <a:latin typeface="Times New Roman" panose="02020603050405020304" charset="0"/>
                <a:cs typeface="Times New Roman" panose="02020603050405020304" charset="0"/>
              </a:endParaRPr>
            </a:p>
            <a:p>
              <a:pPr marL="1028700" lvl="1" indent="-342900" algn="just">
                <a:lnSpc>
                  <a:spcPct val="150000"/>
                </a:lnSpc>
                <a:buClr>
                  <a:srgbClr val="212121"/>
                </a:buClr>
                <a:buFont typeface="Arial" panose="020B0604020202020204" pitchFamily="34" charset="0"/>
                <a:buChar char="•"/>
              </a:pPr>
              <a:r>
                <a:rPr lang="en-US" sz="2000">
                  <a:solidFill>
                    <a:schemeClr val="tx2">
                      <a:lumMod val="10000"/>
                    </a:schemeClr>
                  </a:solidFill>
                  <a:latin typeface="Times New Roman" panose="02020603050405020304" charset="0"/>
                  <a:cs typeface="Times New Roman" panose="02020603050405020304" charset="0"/>
                  <a:sym typeface="+mn-ea"/>
                </a:rPr>
                <a:t>These systems offer enhanced accuracy and adaptability.</a:t>
              </a:r>
              <a:endParaRPr lang="en-US" sz="2000">
                <a:solidFill>
                  <a:schemeClr val="tx2">
                    <a:lumMod val="10000"/>
                  </a:schemeClr>
                </a:solidFill>
                <a:latin typeface="Times New Roman" panose="02020603050405020304" charset="0"/>
                <a:cs typeface="Times New Roman" panose="02020603050405020304" charset="0"/>
              </a:endParaRPr>
            </a:p>
            <a:p>
              <a:pPr marL="1028700" lvl="1" indent="-342900" algn="just">
                <a:lnSpc>
                  <a:spcPct val="150000"/>
                </a:lnSpc>
                <a:buClr>
                  <a:srgbClr val="212121"/>
                </a:buClr>
                <a:buFont typeface="Arial" panose="020B0604020202020204" pitchFamily="34" charset="0"/>
                <a:buChar char="•"/>
              </a:pPr>
              <a:r>
                <a:rPr lang="en-US" sz="2000">
                  <a:solidFill>
                    <a:schemeClr val="tx2">
                      <a:lumMod val="10000"/>
                    </a:schemeClr>
                  </a:solidFill>
                  <a:latin typeface="Times New Roman" panose="02020603050405020304" charset="0"/>
                  <a:cs typeface="Times New Roman" panose="02020603050405020304" charset="0"/>
                  <a:sym typeface="+mn-ea"/>
                </a:rPr>
                <a:t>They address the shortcomings of traditional methods by learning from data and evolving over time.</a:t>
              </a:r>
              <a:endParaRPr lang="en-US" sz="2000">
                <a:solidFill>
                  <a:srgbClr val="132020"/>
                </a:solidFill>
                <a:latin typeface="Clear Sans" panose="020B0503030202020304"/>
              </a:endParaRPr>
            </a:p>
          </p:txBody>
        </p:sp>
        <p:sp>
          <p:nvSpPr>
            <p:cNvPr id="16" name="AutoShape 16"/>
            <p:cNvSpPr/>
            <p:nvPr/>
          </p:nvSpPr>
          <p:spPr>
            <a:xfrm>
              <a:off x="75285" y="949348"/>
              <a:ext cx="9069106" cy="0"/>
            </a:xfrm>
            <a:prstGeom prst="line">
              <a:avLst/>
            </a:prstGeom>
            <a:ln w="12700" cap="rnd">
              <a:solidFill>
                <a:srgbClr val="210840"/>
              </a:solidFill>
              <a:prstDash val="solid"/>
              <a:headEnd type="none" w="sm" len="sm"/>
              <a:tailEnd type="none" w="sm" len="sm"/>
            </a:ln>
          </p:spPr>
        </p:sp>
      </p:gr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8591</Words>
  <Application>WPS Presentation</Application>
  <PresentationFormat>On-screen Show (4:3)</PresentationFormat>
  <Paragraphs>262</Paragraphs>
  <Slides>21</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21</vt:i4>
      </vt:variant>
    </vt:vector>
  </HeadingPairs>
  <TitlesOfParts>
    <vt:vector size="37" baseType="lpstr">
      <vt:lpstr>Arial</vt:lpstr>
      <vt:lpstr>SimSun</vt:lpstr>
      <vt:lpstr>Wingdings</vt:lpstr>
      <vt:lpstr>Clear Sans Bold</vt:lpstr>
      <vt:lpstr>Clear Sans</vt:lpstr>
      <vt:lpstr>Clear Sans Medium</vt:lpstr>
      <vt:lpstr>Montserrat</vt:lpstr>
      <vt:lpstr>Segoe Print</vt:lpstr>
      <vt:lpstr>Arial</vt:lpstr>
      <vt:lpstr>Times New Roman</vt:lpstr>
      <vt:lpstr>Source Code Pro</vt:lpstr>
      <vt:lpstr>Yu Gothic UI Light</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Literature survey</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Article publication details</vt:lpstr>
      <vt:lpstr>Plagiarism report</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Photo-centric Technology in Business and at Work Technology Presentation</dc:title>
  <dc:creator/>
  <cp:lastModifiedBy>IMADABATTINA LAKSHMI PRIYANKA CSEUG-2020</cp:lastModifiedBy>
  <cp:revision>6</cp:revision>
  <dcterms:created xsi:type="dcterms:W3CDTF">2006-08-16T00:00:00Z</dcterms:created>
  <dcterms:modified xsi:type="dcterms:W3CDTF">2024-05-01T21:23:57Z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F78CA90CEA7F4050B764E2FC4D18D081_13</vt:lpwstr>
  </property>
  <property fmtid="{D5CDD505-2E9C-101B-9397-08002B2CF9AE}" pid="3" name="KSOProductBuildVer">
    <vt:lpwstr>1033-12.2.0.13472</vt:lpwstr>
  </property>
</Properties>
</file>

<file path=docProps/thumbnail.jpeg>
</file>